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73" r:id="rId4"/>
    <p:sldId id="277" r:id="rId5"/>
    <p:sldId id="276" r:id="rId6"/>
    <p:sldId id="268" r:id="rId7"/>
    <p:sldId id="282" r:id="rId8"/>
    <p:sldId id="286" r:id="rId9"/>
    <p:sldId id="296" r:id="rId10"/>
    <p:sldId id="264" r:id="rId11"/>
    <p:sldId id="265" r:id="rId12"/>
    <p:sldId id="279" r:id="rId13"/>
    <p:sldId id="283" r:id="rId14"/>
    <p:sldId id="300" r:id="rId15"/>
    <p:sldId id="302" r:id="rId16"/>
    <p:sldId id="270" r:id="rId17"/>
    <p:sldId id="269" r:id="rId18"/>
    <p:sldId id="261"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šan Đorđević" initials="DĐ" lastIdx="5" clrIdx="0">
    <p:extLst>
      <p:ext uri="{19B8F6BF-5375-455C-9EA6-DF929625EA0E}">
        <p15:presenceInfo xmlns:p15="http://schemas.microsoft.com/office/powerpoint/2012/main" userId="Dušan Đorđević"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00" autoAdjust="0"/>
    <p:restoredTop sz="94660"/>
  </p:normalViewPr>
  <p:slideViewPr>
    <p:cSldViewPr snapToGrid="0">
      <p:cViewPr varScale="1">
        <p:scale>
          <a:sx n="86" d="100"/>
          <a:sy n="86" d="100"/>
        </p:scale>
        <p:origin x="245" y="67"/>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4780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4104252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2792538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44509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2721933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29971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1375569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3035926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2342738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2011035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395481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2920712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1639723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349350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1299439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1949158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80F172-4C76-4503-AFC6-6D87F3BE8646}" type="datetimeFigureOut">
              <a:rPr lang="en-US" smtClean="0"/>
              <a:pPr/>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2313220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480F172-4C76-4503-AFC6-6D87F3BE8646}" type="datetimeFigureOut">
              <a:rPr lang="en-US" smtClean="0"/>
              <a:pPr/>
              <a:t>6/14/2020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DB27364-6610-4F03-98E1-6BC0C9D736AF}" type="slidenum">
              <a:rPr lang="en-US" smtClean="0"/>
              <a:pPr/>
              <a:t>‹#›</a:t>
            </a:fld>
            <a:endParaRPr lang="en-US" dirty="0"/>
          </a:p>
        </p:txBody>
      </p:sp>
    </p:spTree>
    <p:extLst>
      <p:ext uri="{BB962C8B-B14F-4D97-AF65-F5344CB8AC3E}">
        <p14:creationId xmlns:p14="http://schemas.microsoft.com/office/powerpoint/2010/main" val="2344261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hyperlink" Target="https://obsproject.com/" TargetMode="External"/><Relationship Id="rId13" Type="http://schemas.openxmlformats.org/officeDocument/2006/relationships/hyperlink" Target="https://en.wikipedia.org/wiki/Solar_panel" TargetMode="External"/><Relationship Id="rId3" Type="http://schemas.openxmlformats.org/officeDocument/2006/relationships/hyperlink" Target="https://academy.3ds.com/en/software/catia-v5-student-edition" TargetMode="External"/><Relationship Id="rId7" Type="http://schemas.openxmlformats.org/officeDocument/2006/relationships/hyperlink" Target="https://scratch.mit.edu/" TargetMode="External"/><Relationship Id="rId12" Type="http://schemas.openxmlformats.org/officeDocument/2006/relationships/hyperlink" Target="https://en.wikipedia.org/wiki/Ishtar_Gate"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adobe.com/products/premiere.html" TargetMode="External"/><Relationship Id="rId11" Type="http://schemas.openxmlformats.org/officeDocument/2006/relationships/hyperlink" Target="https://likovno.skolasvilajnac.edu.rs/drevna-umetnost-bliskog-istoka/" TargetMode="External"/><Relationship Id="rId5" Type="http://schemas.openxmlformats.org/officeDocument/2006/relationships/hyperlink" Target="https://www.getpaint.net/" TargetMode="External"/><Relationship Id="rId15" Type="http://schemas.openxmlformats.org/officeDocument/2006/relationships/hyperlink" Target="https://www.intechopen.com/books/solar-cells-new-approaches-and-reviews/theoretical-calculation-of-the-efficiency-limit-for-solar-cells" TargetMode="External"/><Relationship Id="rId10" Type="http://schemas.openxmlformats.org/officeDocument/2006/relationships/hyperlink" Target="https://sh.wikipedia.org/wiki/Mozaik" TargetMode="External"/><Relationship Id="rId4" Type="http://schemas.openxmlformats.org/officeDocument/2006/relationships/hyperlink" Target="https://unity.com/" TargetMode="External"/><Relationship Id="rId9" Type="http://schemas.openxmlformats.org/officeDocument/2006/relationships/hyperlink" Target="https://handbrake.fr/" TargetMode="External"/><Relationship Id="rId14" Type="http://schemas.openxmlformats.org/officeDocument/2006/relationships/hyperlink" Target="https://lakireceptideje.info/zbogom-dolazi-novi-solarni-crijep-koji-je-jeftiniji-od-obicnog/?utm_source=Share&amp;utm_medium=Share&amp;utm_campaign=FBShar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sr.wikipedia.org/wiki/%D0%A6%D1%80%D0%BA%D0%B2%D0%B0_%D0%A1%D0%B2%D0%B5%D1%82%D0%BE%D0%B3_%D0%A1%D0%BF%D0%B8%D1%80%D0%B8%D0%B4%D0%BE%D0%BD%D0%B0_%D1%83_%D0%A2%D1%80%D1%81%D1%82%D1%8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0803-5C67-40C4-A599-3C4F6EA7300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7E3898D-1E3C-4B9C-82B6-AD89C26260CA}"/>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a16="http://schemas.microsoft.com/office/drawing/2014/main" id="{D8C1E392-30C1-415D-A609-9EF2215FCC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0745D82-105E-4153-978E-CBADB29836CD}"/>
              </a:ext>
            </a:extLst>
          </p:cNvPr>
          <p:cNvSpPr txBox="1"/>
          <p:nvPr/>
        </p:nvSpPr>
        <p:spPr>
          <a:xfrm>
            <a:off x="3204822" y="1032342"/>
            <a:ext cx="6030818" cy="1938992"/>
          </a:xfrm>
          <a:prstGeom prst="rect">
            <a:avLst/>
          </a:prstGeom>
          <a:noFill/>
        </p:spPr>
        <p:txBody>
          <a:bodyPr wrap="none" rtlCol="0">
            <a:spAutoFit/>
          </a:bodyPr>
          <a:lstStyle/>
          <a:p>
            <a:r>
              <a:rPr lang="sr-Cyrl-RS" sz="12000"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Мозаик</a:t>
            </a:r>
            <a:endParaRPr lang="en-US" sz="120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p:txBody>
      </p:sp>
      <p:sp>
        <p:nvSpPr>
          <p:cNvPr id="9" name="TextBox 8">
            <a:extLst>
              <a:ext uri="{FF2B5EF4-FFF2-40B4-BE49-F238E27FC236}">
                <a16:creationId xmlns:a16="http://schemas.microsoft.com/office/drawing/2014/main" id="{EE3C313E-321F-45AA-8504-3E6BC899CF8E}"/>
              </a:ext>
            </a:extLst>
          </p:cNvPr>
          <p:cNvSpPr txBox="1"/>
          <p:nvPr/>
        </p:nvSpPr>
        <p:spPr>
          <a:xfrm>
            <a:off x="4444939" y="3378608"/>
            <a:ext cx="3546164" cy="523220"/>
          </a:xfrm>
          <a:prstGeom prst="rect">
            <a:avLst/>
          </a:prstGeom>
          <a:noFill/>
        </p:spPr>
        <p:txBody>
          <a:bodyPr wrap="none" rtlCol="0">
            <a:spAutoFit/>
          </a:bodyPr>
          <a:lstStyle/>
          <a:p>
            <a:r>
              <a:rPr lang="sr-Cyrl-RS" sz="2800"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Мост математике</a:t>
            </a:r>
            <a:endParaRPr lang="en-US" sz="28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p:txBody>
      </p:sp>
      <p:sp>
        <p:nvSpPr>
          <p:cNvPr id="10" name="TextBox 9">
            <a:extLst>
              <a:ext uri="{FF2B5EF4-FFF2-40B4-BE49-F238E27FC236}">
                <a16:creationId xmlns:a16="http://schemas.microsoft.com/office/drawing/2014/main" id="{C8DCDF7B-C869-4A32-9E63-0644A0732DDE}"/>
              </a:ext>
            </a:extLst>
          </p:cNvPr>
          <p:cNvSpPr txBox="1"/>
          <p:nvPr/>
        </p:nvSpPr>
        <p:spPr>
          <a:xfrm>
            <a:off x="2088332" y="5150862"/>
            <a:ext cx="7810151" cy="584775"/>
          </a:xfrm>
          <a:prstGeom prst="rect">
            <a:avLst/>
          </a:prstGeom>
          <a:noFill/>
        </p:spPr>
        <p:txBody>
          <a:bodyPr wrap="none" rtlCol="0">
            <a:spAutoFit/>
          </a:bodyPr>
          <a:lstStyle/>
          <a:p>
            <a:r>
              <a:rPr lang="sr-Cyrl-RS" sz="3200"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Средња стручна школа, Крагујевац</a:t>
            </a:r>
            <a:endParaRPr lang="en-US" sz="32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p:txBody>
      </p:sp>
      <p:sp>
        <p:nvSpPr>
          <p:cNvPr id="7" name="TextBox 6">
            <a:extLst>
              <a:ext uri="{FF2B5EF4-FFF2-40B4-BE49-F238E27FC236}">
                <a16:creationId xmlns:a16="http://schemas.microsoft.com/office/drawing/2014/main" id="{901A4411-8B96-4736-8D99-8D399229A522}"/>
              </a:ext>
            </a:extLst>
          </p:cNvPr>
          <p:cNvSpPr txBox="1"/>
          <p:nvPr/>
        </p:nvSpPr>
        <p:spPr>
          <a:xfrm>
            <a:off x="1371650" y="891660"/>
            <a:ext cx="1042366" cy="523220"/>
          </a:xfrm>
          <a:prstGeom prst="rect">
            <a:avLst/>
          </a:prstGeom>
          <a:noFill/>
        </p:spPr>
        <p:txBody>
          <a:bodyPr wrap="square" rtlCol="0">
            <a:spAutoFit/>
          </a:bodyPr>
          <a:lstStyle/>
          <a:p>
            <a:endParaRPr lang="en-US" sz="2800" dirty="0">
              <a:solidFill>
                <a:schemeClr val="bg1"/>
              </a:solidFill>
            </a:endParaRPr>
          </a:p>
        </p:txBody>
      </p:sp>
      <p:sp>
        <p:nvSpPr>
          <p:cNvPr id="11" name="TextBox 10">
            <a:extLst>
              <a:ext uri="{FF2B5EF4-FFF2-40B4-BE49-F238E27FC236}">
                <a16:creationId xmlns:a16="http://schemas.microsoft.com/office/drawing/2014/main" id="{1403D457-288E-498A-9AF2-EF7B05B86D6D}"/>
              </a:ext>
            </a:extLst>
          </p:cNvPr>
          <p:cNvSpPr txBox="1"/>
          <p:nvPr/>
        </p:nvSpPr>
        <p:spPr>
          <a:xfrm>
            <a:off x="1767581" y="671749"/>
            <a:ext cx="1468672" cy="707886"/>
          </a:xfrm>
          <a:prstGeom prst="rect">
            <a:avLst/>
          </a:prstGeom>
          <a:noFill/>
        </p:spPr>
        <p:txBody>
          <a:bodyPr wrap="none" rtlCol="0">
            <a:spAutoFit/>
          </a:bodyPr>
          <a:lstStyle/>
          <a:p>
            <a:r>
              <a:rPr lang="en-US" sz="4000" b="1" dirty="0" err="1">
                <a:solidFill>
                  <a:schemeClr val="bg1"/>
                </a:solidFill>
                <a:effectLst>
                  <a:outerShdw blurRad="50800" dist="38100" dir="2700000" algn="tl" rotWithShape="0">
                    <a:prstClr val="black">
                      <a:alpha val="40000"/>
                    </a:prstClr>
                  </a:outerShdw>
                </a:effectLst>
                <a:latin typeface="Century Gothic" panose="020B0502020202020204" pitchFamily="34" charset="0"/>
              </a:rPr>
              <a:t>Te</a:t>
            </a:r>
            <a:r>
              <a:rPr lang="az-Cyrl-AZ" sz="4000"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м</a:t>
            </a:r>
            <a:r>
              <a:rPr lang="en-US" sz="4000"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a</a:t>
            </a:r>
          </a:p>
        </p:txBody>
      </p:sp>
    </p:spTree>
    <p:extLst>
      <p:ext uri="{BB962C8B-B14F-4D97-AF65-F5344CB8AC3E}">
        <p14:creationId xmlns:p14="http://schemas.microsoft.com/office/powerpoint/2010/main" val="14909143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25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9" grpId="1"/>
      <p:bldP spid="10" grpId="0"/>
      <p:bldP spid="10" grpId="1"/>
      <p:bldP spid="7"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9ABF4405-1C7F-4EBA-87C7-6CFA56B1D1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709"/>
            <a:ext cx="12192000" cy="6868709"/>
          </a:xfrm>
          <a:prstGeom prst="rect">
            <a:avLst/>
          </a:prstGeom>
        </p:spPr>
      </p:pic>
      <p:sp>
        <p:nvSpPr>
          <p:cNvPr id="2" name="Title 1">
            <a:extLst>
              <a:ext uri="{FF2B5EF4-FFF2-40B4-BE49-F238E27FC236}">
                <a16:creationId xmlns:a16="http://schemas.microsoft.com/office/drawing/2014/main" id="{B3CC48B2-B2A4-461B-8B16-A933FC351EDB}"/>
              </a:ext>
            </a:extLst>
          </p:cNvPr>
          <p:cNvSpPr>
            <a:spLocks noGrp="1"/>
          </p:cNvSpPr>
          <p:nvPr>
            <p:ph type="title"/>
          </p:nvPr>
        </p:nvSpPr>
        <p:spPr/>
        <p:txBody>
          <a:bodyPr/>
          <a:lstStyle/>
          <a:p>
            <a:r>
              <a:rPr lang="sr-Latn-RS" dirty="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B29762AC-30DC-4D16-AB15-1D210C374F1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18916" y="169818"/>
            <a:ext cx="4473740" cy="2462401"/>
          </a:xfrm>
          <a:prstGeom prst="roundRect">
            <a:avLst>
              <a:gd name="adj" fmla="val 2558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41B6F5FC-7645-4004-8410-CBF2D716AFB3}"/>
              </a:ext>
            </a:extLst>
          </p:cNvPr>
          <p:cNvSpPr txBox="1"/>
          <p:nvPr/>
        </p:nvSpPr>
        <p:spPr>
          <a:xfrm>
            <a:off x="1399344" y="985519"/>
            <a:ext cx="2951449" cy="830997"/>
          </a:xfrm>
          <a:prstGeom prst="rect">
            <a:avLst/>
          </a:prstGeom>
          <a:noFill/>
        </p:spPr>
        <p:txBody>
          <a:bodyPr wrap="none" rtlCol="0">
            <a:spAutoFit/>
          </a:bodyPr>
          <a:lstStyle/>
          <a:p>
            <a:r>
              <a:rPr lang="sr-Latn-RS" sz="4800" b="1" dirty="0">
                <a:solidFill>
                  <a:schemeClr val="bg1"/>
                </a:solidFill>
                <a:effectLst>
                  <a:outerShdw blurRad="38100" dist="38100" dir="2700000" algn="tl">
                    <a:srgbClr val="000000">
                      <a:alpha val="43137"/>
                    </a:srgbClr>
                  </a:outerShdw>
                </a:effectLst>
                <a:latin typeface="Century Gothic" panose="020B0502020202020204" pitchFamily="34" charset="0"/>
              </a:rPr>
              <a:t>CATIA V5</a:t>
            </a:r>
            <a:endParaRPr lang="en-US" sz="48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8" name="TextBox 7">
            <a:extLst>
              <a:ext uri="{FF2B5EF4-FFF2-40B4-BE49-F238E27FC236}">
                <a16:creationId xmlns:a16="http://schemas.microsoft.com/office/drawing/2014/main" id="{2817BFF1-DDC8-4D2D-A132-1B645EA91B16}"/>
              </a:ext>
            </a:extLst>
          </p:cNvPr>
          <p:cNvSpPr txBox="1"/>
          <p:nvPr/>
        </p:nvSpPr>
        <p:spPr>
          <a:xfrm>
            <a:off x="2686050" y="3429000"/>
            <a:ext cx="184731" cy="369332"/>
          </a:xfrm>
          <a:prstGeom prst="rect">
            <a:avLst/>
          </a:prstGeom>
          <a:noFill/>
        </p:spPr>
        <p:txBody>
          <a:bodyPr wrap="none" rtlCol="0">
            <a:spAutoFit/>
          </a:bodyPr>
          <a:lstStyle/>
          <a:p>
            <a:endParaRPr lang="en-US"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6D07353C-0DB7-41B3-82BB-557A9D84E4EC}"/>
              </a:ext>
            </a:extLst>
          </p:cNvPr>
          <p:cNvSpPr txBox="1"/>
          <p:nvPr/>
        </p:nvSpPr>
        <p:spPr>
          <a:xfrm>
            <a:off x="445832" y="2717864"/>
            <a:ext cx="11746168" cy="3970318"/>
          </a:xfrm>
          <a:prstGeom prst="rect">
            <a:avLst/>
          </a:prstGeom>
          <a:noFill/>
        </p:spPr>
        <p:txBody>
          <a:bodyPr wrap="square" rtlCol="0">
            <a:spAutoFit/>
          </a:bodyPr>
          <a:lstStyle/>
          <a:p>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Уз помоћ програма </a:t>
            </a:r>
            <a:r>
              <a:rPr lang="sr-Latn-RS" dirty="0">
                <a:solidFill>
                  <a:schemeClr val="bg1"/>
                </a:solidFill>
                <a:effectLst>
                  <a:outerShdw blurRad="38100" dist="38100" dir="2700000" algn="tl">
                    <a:srgbClr val="000000">
                      <a:alpha val="43137"/>
                    </a:srgbClr>
                  </a:outerShdw>
                </a:effectLst>
                <a:latin typeface="Century Gothic" panose="020B0502020202020204" pitchFamily="34" charset="0"/>
              </a:rPr>
              <a:t>CATIA V5  k</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онструиса</a:t>
            </a:r>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н је</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склоп модела соларне плоче. </a:t>
            </a:r>
            <a:r>
              <a:rPr lang="sr-Latn-RS"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Модел се састоји из шест детаља, индивидуално конструисаних</a:t>
            </a:r>
            <a:r>
              <a:rPr lang="sr-Latn-RS"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a:t>
            </a:r>
          </a:p>
          <a:p>
            <a:pPr marL="342900" indent="-342900">
              <a:buFontTx/>
              <a:buChar char="-"/>
            </a:pP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конструисањ</a:t>
            </a:r>
            <a:r>
              <a:rPr lang="sr-Latn-RS" dirty="0">
                <a:solidFill>
                  <a:schemeClr val="bg1"/>
                </a:solidFill>
                <a:effectLst>
                  <a:outerShdw blurRad="38100" dist="38100" dir="2700000" algn="tl">
                    <a:srgbClr val="000000">
                      <a:alpha val="43137"/>
                    </a:srgbClr>
                  </a:outerShdw>
                </a:effectLst>
                <a:latin typeface="Century Gothic" panose="020B0502020202020204" pitchFamily="34" charset="0"/>
              </a:rPr>
              <a:t>e</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рама дебљине 3</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cm</a:t>
            </a:r>
            <a:r>
              <a:rPr lang="sr-Latn-RS" dirty="0">
                <a:solidFill>
                  <a:schemeClr val="bg1"/>
                </a:solidFill>
                <a:effectLst>
                  <a:outerShdw blurRad="38100" dist="38100" dir="2700000" algn="tl">
                    <a:srgbClr val="000000">
                      <a:alpha val="43137"/>
                    </a:srgbClr>
                  </a:outerShdw>
                </a:effectLst>
                <a:latin typeface="Century Gothic" panose="020B0502020202020204" pitchFamily="34" charset="0"/>
              </a:rPr>
              <a:t>,</a:t>
            </a:r>
          </a:p>
          <a:p>
            <a:pPr marL="342900" indent="-342900">
              <a:buFontTx/>
              <a:buChar char="-"/>
            </a:pP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фиксног  држача, </a:t>
            </a:r>
          </a:p>
          <a:p>
            <a:pPr marL="342900" indent="-342900">
              <a:buFontTx/>
              <a:buChar char="-"/>
            </a:pP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носач</a:t>
            </a:r>
            <a:r>
              <a:rPr lang="sr-Latn-RS" dirty="0">
                <a:solidFill>
                  <a:schemeClr val="bg1"/>
                </a:solidFill>
                <a:effectLst>
                  <a:outerShdw blurRad="38100" dist="38100" dir="2700000" algn="tl">
                    <a:srgbClr val="000000">
                      <a:alpha val="43137"/>
                    </a:srgbClr>
                  </a:outerShdw>
                </a:effectLst>
                <a:latin typeface="Century Gothic" panose="020B0502020202020204" pitchFamily="34" charset="0"/>
              </a:rPr>
              <a:t>a</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који служи као ослонац за плочу</a:t>
            </a:r>
            <a:r>
              <a:rPr lang="sr-Latn-RS"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a:t>
            </a:r>
            <a:endParaRPr lang="sr-Latn-RS"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marL="342900" indent="-342900">
              <a:buFontTx/>
              <a:buChar char="-"/>
            </a:pP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две заковице,</a:t>
            </a:r>
          </a:p>
          <a:p>
            <a:pPr marL="342900" indent="-342900">
              <a:buFontTx/>
              <a:buChar char="-"/>
            </a:pP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последњи конструисани детаљ је мала плоча димензија 1</a:t>
            </a:r>
            <a:r>
              <a:rPr lang="sr-Latn-RS" dirty="0">
                <a:solidFill>
                  <a:schemeClr val="bg1"/>
                </a:solidFill>
                <a:effectLst>
                  <a:outerShdw blurRad="38100" dist="38100" dir="2700000" algn="tl">
                    <a:srgbClr val="000000">
                      <a:alpha val="43137"/>
                    </a:srgbClr>
                  </a:outerShdw>
                </a:effectLst>
                <a:latin typeface="Century Gothic" panose="020B0502020202020204" pitchFamily="34" charset="0"/>
              </a:rPr>
              <a:t>dm</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Х 1</a:t>
            </a:r>
            <a:r>
              <a:rPr lang="sr-Latn-RS" dirty="0">
                <a:solidFill>
                  <a:schemeClr val="bg1"/>
                </a:solidFill>
                <a:effectLst>
                  <a:outerShdw blurRad="38100" dist="38100" dir="2700000" algn="tl">
                    <a:srgbClr val="000000">
                      <a:alpha val="43137"/>
                    </a:srgbClr>
                  </a:outerShdw>
                </a:effectLst>
                <a:latin typeface="Century Gothic" panose="020B0502020202020204" pitchFamily="34" charset="0"/>
              </a:rPr>
              <a:t>dm</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a:t>
            </a:r>
            <a:endParaRPr lang="sr-Latn-RS" dirty="0">
              <a:solidFill>
                <a:schemeClr val="bg1"/>
              </a:solidFill>
              <a:effectLst>
                <a:outerShdw blurRad="38100" dist="38100" dir="2700000" algn="tl">
                  <a:srgbClr val="000000">
                    <a:alpha val="43137"/>
                  </a:srgbClr>
                </a:outerShdw>
              </a:effectLst>
              <a:latin typeface="Century Gothic" panose="020B0502020202020204" pitchFamily="34" charset="0"/>
            </a:endParaRPr>
          </a:p>
          <a:p>
            <a:endParaRPr lang="sr-Latn-RS"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У наредном кораку смо спајали детаље један по један користећи</a:t>
            </a:r>
            <a:endParaRPr lang="sr-Latn-RS"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Assembly design </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почевши од носача као базе. Формирали смо носач и фиксни држач првом заковицом ,затим смо их саставили са рамом плоче помоћу друге заковице. Након тога смо додали једну малу плочу у угао рама и умножили наредбу  да би прекрили унутрашњост рама. Укупно постоји двеста малих плоча и оне заједно формирају соларну плочу димензија 2 </a:t>
            </a:r>
            <a:r>
              <a:rPr lang="sr-Latn-RS" dirty="0">
                <a:solidFill>
                  <a:schemeClr val="bg1"/>
                </a:solidFill>
                <a:effectLst>
                  <a:outerShdw blurRad="38100" dist="38100" dir="2700000" algn="tl">
                    <a:srgbClr val="000000">
                      <a:alpha val="43137"/>
                    </a:srgbClr>
                  </a:outerShdw>
                </a:effectLst>
                <a:latin typeface="Century Gothic" panose="020B0502020202020204" pitchFamily="34" charset="0"/>
              </a:rPr>
              <a:t>m x</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1</a:t>
            </a:r>
            <a:r>
              <a:rPr lang="sr-Latn-RS" dirty="0">
                <a:solidFill>
                  <a:schemeClr val="bg1"/>
                </a:solidFill>
                <a:effectLst>
                  <a:outerShdw blurRad="38100" dist="38100" dir="2700000" algn="tl">
                    <a:srgbClr val="000000">
                      <a:alpha val="43137"/>
                    </a:srgbClr>
                  </a:outerShdw>
                </a:effectLst>
                <a:latin typeface="Century Gothic" panose="020B0502020202020204" pitchFamily="34" charset="0"/>
              </a:rPr>
              <a:t>m</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На крају смо обојили завршни модел одговарајућим бојама</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22423702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26DBB1AF-186B-4264-BBA2-4E1A3E8253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4288"/>
            <a:ext cx="12192000" cy="6858001"/>
          </a:xfrm>
          <a:prstGeom prst="rect">
            <a:avLst/>
          </a:prstGeom>
        </p:spPr>
      </p:pic>
      <p:sp>
        <p:nvSpPr>
          <p:cNvPr id="2" name="Title 1">
            <a:extLst>
              <a:ext uri="{FF2B5EF4-FFF2-40B4-BE49-F238E27FC236}">
                <a16:creationId xmlns:a16="http://schemas.microsoft.com/office/drawing/2014/main" id="{3A1A2B91-9AFE-4EA5-BB93-7402C7786278}"/>
              </a:ext>
            </a:extLst>
          </p:cNvPr>
          <p:cNvSpPr>
            <a:spLocks noGrp="1"/>
          </p:cNvSpPr>
          <p:nvPr>
            <p:ph type="title"/>
          </p:nvPr>
        </p:nvSpPr>
        <p:spPr/>
        <p:txBody>
          <a:bodyPr/>
          <a:lstStyle/>
          <a:p>
            <a:r>
              <a:rPr lang="sr-Latn-RS" dirty="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10" name="Content Placeholder 9">
            <a:extLst>
              <a:ext uri="{FF2B5EF4-FFF2-40B4-BE49-F238E27FC236}">
                <a16:creationId xmlns:a16="http://schemas.microsoft.com/office/drawing/2014/main" id="{AA595E29-1545-472E-A769-BEBE2E88F851}"/>
              </a:ext>
            </a:extLst>
          </p:cNvPr>
          <p:cNvSpPr>
            <a:spLocks noGrp="1"/>
          </p:cNvSpPr>
          <p:nvPr>
            <p:ph idx="1"/>
          </p:nvPr>
        </p:nvSpPr>
        <p:spPr>
          <a:xfrm>
            <a:off x="0" y="-1920875"/>
            <a:ext cx="10515600" cy="112345"/>
          </a:xfrm>
        </p:spPr>
        <p:txBody>
          <a:bodyPr>
            <a:normAutofit fontScale="25000" lnSpcReduction="20000"/>
          </a:bodyPr>
          <a:lstStyle/>
          <a:p>
            <a:pPr marL="0" indent="0">
              <a:buNone/>
            </a:pPr>
            <a:r>
              <a:rPr lang="sr-Latn-RS" dirty="0"/>
              <a:t>   </a:t>
            </a:r>
            <a:endParaRPr lang="en-US" dirty="0"/>
          </a:p>
        </p:txBody>
      </p:sp>
      <p:sp>
        <p:nvSpPr>
          <p:cNvPr id="7" name="TextBox 6">
            <a:extLst>
              <a:ext uri="{FF2B5EF4-FFF2-40B4-BE49-F238E27FC236}">
                <a16:creationId xmlns:a16="http://schemas.microsoft.com/office/drawing/2014/main" id="{B0661D46-584A-450E-8F6A-A434C3D34413}"/>
              </a:ext>
            </a:extLst>
          </p:cNvPr>
          <p:cNvSpPr txBox="1"/>
          <p:nvPr/>
        </p:nvSpPr>
        <p:spPr>
          <a:xfrm>
            <a:off x="145395" y="1556503"/>
            <a:ext cx="6267449" cy="1015663"/>
          </a:xfrm>
          <a:prstGeom prst="rect">
            <a:avLst/>
          </a:prstGeom>
          <a:noFill/>
        </p:spPr>
        <p:txBody>
          <a:bodyPr wrap="square" rtlCol="0">
            <a:spAutoFit/>
          </a:bodyPr>
          <a:lstStyle/>
          <a:p>
            <a:pPr algn="ctr"/>
            <a:r>
              <a:rPr lang="ru-RU" sz="2000" b="1" dirty="0">
                <a:solidFill>
                  <a:schemeClr val="bg1"/>
                </a:solidFill>
                <a:effectLst>
                  <a:outerShdw blurRad="38100" dist="38100" dir="2700000" algn="tl">
                    <a:srgbClr val="000000">
                      <a:alpha val="43137"/>
                    </a:srgbClr>
                  </a:outerShdw>
                </a:effectLst>
                <a:latin typeface="Century Gothic" panose="020B0502020202020204" pitchFamily="34" charset="0"/>
              </a:rPr>
              <a:t>Уз помоћ програма Unity 3D успели смо да креирамо анимацију попуњавања плоче соларног панела</a:t>
            </a:r>
            <a:endPar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8" name="TextBox 7">
            <a:extLst>
              <a:ext uri="{FF2B5EF4-FFF2-40B4-BE49-F238E27FC236}">
                <a16:creationId xmlns:a16="http://schemas.microsoft.com/office/drawing/2014/main" id="{43BE98D3-4219-486C-89D3-2AF83F6C27A9}"/>
              </a:ext>
            </a:extLst>
          </p:cNvPr>
          <p:cNvSpPr txBox="1"/>
          <p:nvPr/>
        </p:nvSpPr>
        <p:spPr>
          <a:xfrm>
            <a:off x="476251" y="2794998"/>
            <a:ext cx="11239500" cy="3539430"/>
          </a:xfrm>
          <a:prstGeom prst="rect">
            <a:avLst/>
          </a:prstGeom>
          <a:noFill/>
        </p:spPr>
        <p:txBody>
          <a:bodyPr wrap="square" rtlCol="0">
            <a:spAutoFit/>
          </a:bodyPr>
          <a:lstStyle/>
          <a:p>
            <a:r>
              <a:rPr lang="ru-RU" sz="1600" dirty="0">
                <a:solidFill>
                  <a:schemeClr val="bg1"/>
                </a:solidFill>
                <a:effectLst>
                  <a:outerShdw blurRad="38100" dist="38100" dir="2700000" algn="tl">
                    <a:srgbClr val="000000">
                      <a:alpha val="43137"/>
                    </a:srgbClr>
                  </a:outerShdw>
                </a:effectLst>
                <a:latin typeface="Century Gothic" panose="020B0502020202020204" pitchFamily="34" charset="0"/>
              </a:rPr>
              <a:t>Креирали смо велику плочу користећи команду 3D Object и уз помоћ ње формирали 3D модел коцке. Кликом на коцку се отварају њене спецификације са стране и ту подешавамо димензије како би направили квадрат димензија 1dm x 1dm. Након тога смо креирали велику плочу димензија 2m x 1m. Креирали смо 3 нова материјала користећи опцију Create &gt; Material u Project stablu како би сваком материјалу поставили одређену боју. Први материјал је за велику плочу сиве боје, док су остала два материјала за две нијансе плаве боје. Анимације смо поставили тако што смо селектовали жељени модел и отворили прозор Animation. Унутар њега смо подесили почетну тачку и крајњу тачку са њиховим координатама. Брзину анимације подешавамо тако што се кликом на модел након додавања анимације отвара додатни прозор Animator где кликом на име задато за анимацију отварамо додатни прозор где можемо подесити брзину и додатне параметре везане за тај модел. ССШ смо поставили тако што смо специфичним квадратима задали други материјал који је светлије боје и који смо претходно креирали. Понављањем ових корака креирамо 200 квадрата са анимацијама. Они креирају финалну анимацију која је приказана на следећем слајду која је снимилљенља уз помоћ програма за снимање OBS Studio</a:t>
            </a:r>
          </a:p>
        </p:txBody>
      </p:sp>
      <p:pic>
        <p:nvPicPr>
          <p:cNvPr id="12" name="finished">
            <a:hlinkClick r:id="" action="ppaction://media"/>
            <a:extLst>
              <a:ext uri="{FF2B5EF4-FFF2-40B4-BE49-F238E27FC236}">
                <a16:creationId xmlns:a16="http://schemas.microsoft.com/office/drawing/2014/main" id="{8064DB1E-95E6-43E8-A352-E88B342A586F}"/>
              </a:ext>
            </a:extLst>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6986017" y="155366"/>
            <a:ext cx="3794610" cy="2469978"/>
          </a:xfrm>
          <a:prstGeom prst="roundRect">
            <a:avLst>
              <a:gd name="adj" fmla="val 5783"/>
            </a:avLst>
          </a:prstGeom>
          <a:ln>
            <a:noFill/>
          </a:ln>
          <a:effectLst/>
          <a:scene3d>
            <a:camera prst="perspectiveRelaxed" fov="3600000">
              <a:rot lat="21000000" lon="1140000" rev="21240000"/>
            </a:camera>
            <a:lightRig rig="twoPt" dir="t">
              <a:rot lat="0" lon="0" rev="10200000"/>
            </a:lightRig>
          </a:scene3d>
          <a:sp3d contourW="6350">
            <a:bevelT w="165100" h="31750"/>
            <a:contourClr>
              <a:srgbClr val="969696"/>
            </a:contourClr>
          </a:sp3d>
        </p:spPr>
      </p:pic>
      <p:sp>
        <p:nvSpPr>
          <p:cNvPr id="3" name="TextBox 2">
            <a:extLst>
              <a:ext uri="{FF2B5EF4-FFF2-40B4-BE49-F238E27FC236}">
                <a16:creationId xmlns:a16="http://schemas.microsoft.com/office/drawing/2014/main" id="{20869FFB-5F38-4124-BA32-D4847418AD09}"/>
              </a:ext>
            </a:extLst>
          </p:cNvPr>
          <p:cNvSpPr txBox="1"/>
          <p:nvPr/>
        </p:nvSpPr>
        <p:spPr>
          <a:xfrm>
            <a:off x="1978956" y="498257"/>
            <a:ext cx="2593980" cy="830997"/>
          </a:xfrm>
          <a:prstGeom prst="rect">
            <a:avLst/>
          </a:prstGeom>
          <a:noFill/>
        </p:spPr>
        <p:txBody>
          <a:bodyPr wrap="none" rtlCol="0">
            <a:spAutoFit/>
          </a:bodyPr>
          <a:lstStyle/>
          <a:p>
            <a:r>
              <a:rPr lang="en-US" sz="4800" b="1" dirty="0">
                <a:solidFill>
                  <a:schemeClr val="bg1"/>
                </a:solidFill>
                <a:effectLst>
                  <a:outerShdw blurRad="38100" dist="38100" dir="2700000" algn="tl">
                    <a:srgbClr val="000000">
                      <a:alpha val="43137"/>
                    </a:srgbClr>
                  </a:outerShdw>
                </a:effectLst>
                <a:latin typeface="Century Gothic" panose="020B0502020202020204" pitchFamily="34" charset="0"/>
              </a:rPr>
              <a:t>Unity</a:t>
            </a:r>
            <a:r>
              <a:rPr lang="en-US" sz="48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4800" b="1" dirty="0">
                <a:solidFill>
                  <a:schemeClr val="bg1"/>
                </a:solidFill>
                <a:effectLst>
                  <a:outerShdw blurRad="38100" dist="38100" dir="2700000" algn="tl">
                    <a:srgbClr val="000000">
                      <a:alpha val="43137"/>
                    </a:srgbClr>
                  </a:outerShdw>
                </a:effectLst>
                <a:latin typeface="Century Gothic" panose="020B0502020202020204" pitchFamily="34" charset="0"/>
              </a:rPr>
              <a:t>3D</a:t>
            </a:r>
          </a:p>
        </p:txBody>
      </p:sp>
    </p:spTree>
    <p:extLst>
      <p:ext uri="{BB962C8B-B14F-4D97-AF65-F5344CB8AC3E}">
        <p14:creationId xmlns:p14="http://schemas.microsoft.com/office/powerpoint/2010/main" val="20000664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12"/>
                </p:tgtEl>
              </p:cMediaNode>
            </p:video>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0803-5C67-40C4-A599-3C4F6EA7300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7E3898D-1E3C-4B9C-82B6-AD89C26260CA}"/>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a16="http://schemas.microsoft.com/office/drawing/2014/main" id="{D8C1E392-30C1-415D-A609-9EF2215FCC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01A4411-8B96-4736-8D99-8D399229A522}"/>
              </a:ext>
            </a:extLst>
          </p:cNvPr>
          <p:cNvSpPr txBox="1"/>
          <p:nvPr/>
        </p:nvSpPr>
        <p:spPr>
          <a:xfrm>
            <a:off x="232453" y="447586"/>
            <a:ext cx="6825294" cy="6124754"/>
          </a:xfrm>
          <a:prstGeom prst="rect">
            <a:avLst/>
          </a:prstGeom>
          <a:noFill/>
        </p:spPr>
        <p:txBody>
          <a:bodyPr wrap="square" rtlCol="0">
            <a:spAutoFit/>
          </a:bodyPr>
          <a:lstStyle/>
          <a:p>
            <a:pPr algn="ctr"/>
            <a:r>
              <a:rPr lang="en-US" sz="4800" b="1" dirty="0">
                <a:solidFill>
                  <a:schemeClr val="bg1"/>
                </a:solidFill>
                <a:effectLst>
                  <a:outerShdw blurRad="38100" dist="38100" dir="2700000" algn="tl">
                    <a:srgbClr val="000000">
                      <a:alpha val="43137"/>
                    </a:srgbClr>
                  </a:outerShdw>
                </a:effectLst>
                <a:latin typeface="Century Gothic" panose="020B0502020202020204" pitchFamily="34" charset="0"/>
              </a:rPr>
              <a:t>AutoCAD</a:t>
            </a:r>
            <a:endParaRPr lang="sr-Cyrl-RS" sz="4800" b="1" dirty="0">
              <a:solidFill>
                <a:schemeClr val="bg1"/>
              </a:solidFill>
              <a:effectLst>
                <a:outerShdw blurRad="38100" dist="38100" dir="2700000" algn="tl">
                  <a:srgbClr val="000000">
                    <a:alpha val="43137"/>
                  </a:srgbClr>
                </a:outerShdw>
              </a:effectLst>
              <a:latin typeface="Century Gothic" panose="020B0502020202020204" pitchFamily="34" charset="0"/>
            </a:endParaRPr>
          </a:p>
          <a:p>
            <a:endParaRPr lang="sr-Latn-R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Овај модел смо конструисали у програму </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AutoCAD</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.Прво смо променили </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workspace</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 у</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3D Basics.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Помоћу команде  </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Box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направили смо тело димензија 1</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dm x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1</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dm x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0,5</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dm</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Командом</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Array</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 умножили смо тело тако да формира плочу димензија</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1</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m x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2</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m</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x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0,</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0</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5</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m</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Променили смо боју, направили </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нови</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Layer</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 у коме мењамо боју одређених плоча димензије 1</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x</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1 које формирају слова </a:t>
            </a:r>
            <a:r>
              <a:rPr lang="sr-Cyrl-RS" sz="2400" b="1" dirty="0">
                <a:solidFill>
                  <a:schemeClr val="bg1"/>
                </a:solidFill>
                <a:effectLst>
                  <a:outerShdw blurRad="38100" dist="38100" dir="2700000" algn="tl">
                    <a:srgbClr val="000000">
                      <a:alpha val="43137"/>
                    </a:srgbClr>
                  </a:outerShdw>
                </a:effectLst>
                <a:latin typeface="Century Gothic" panose="020B0502020202020204" pitchFamily="34" charset="0"/>
              </a:rPr>
              <a:t>ССШ</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 Финално мењамо</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2400" dirty="0" err="1">
                <a:solidFill>
                  <a:schemeClr val="bg1"/>
                </a:solidFill>
                <a:effectLst>
                  <a:outerShdw blurRad="38100" dist="38100" dir="2700000" algn="tl">
                    <a:srgbClr val="000000">
                      <a:alpha val="43137"/>
                    </a:srgbClr>
                  </a:outerShdw>
                </a:effectLst>
                <a:latin typeface="Century Gothic" panose="020B0502020202020204" pitchFamily="34" charset="0"/>
              </a:rPr>
              <a:t>Visal</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style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како бисмо добили реалистичнији изглед тог тела.</a:t>
            </a:r>
          </a:p>
          <a:p>
            <a:endParaRPr lang="en-U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4" name="Picture 3">
            <a:extLst>
              <a:ext uri="{FF2B5EF4-FFF2-40B4-BE49-F238E27FC236}">
                <a16:creationId xmlns:a16="http://schemas.microsoft.com/office/drawing/2014/main" id="{3CE80F68-BE1E-48E2-A9E4-E5612964F52A}"/>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7170939" y="1860838"/>
            <a:ext cx="4788608" cy="30348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680499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5D36-E91E-4E2F-B54E-47CA44590A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298C83-6FEA-498F-B637-9C50EB0306FB}"/>
              </a:ext>
            </a:extLst>
          </p:cNvPr>
          <p:cNvSpPr>
            <a:spLocks noGrp="1"/>
          </p:cNvSpPr>
          <p:nvPr>
            <p:ph idx="1"/>
          </p:nvPr>
        </p:nvSpPr>
        <p:spPr/>
        <p:txBody>
          <a:bodyPr/>
          <a:lstStyle/>
          <a:p>
            <a:endParaRPr lang="en-US"/>
          </a:p>
        </p:txBody>
      </p:sp>
      <p:pic>
        <p:nvPicPr>
          <p:cNvPr id="4" name="Content Placeholder 8">
            <a:extLst>
              <a:ext uri="{FF2B5EF4-FFF2-40B4-BE49-F238E27FC236}">
                <a16:creationId xmlns:a16="http://schemas.microsoft.com/office/drawing/2014/main" id="{795B5E36-F755-4993-857D-22DFCFE71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14" name="Picture 4" descr="A picture containing object, clock&#10;&#10;Description generated with very high confidence">
            <a:extLst>
              <a:ext uri="{FF2B5EF4-FFF2-40B4-BE49-F238E27FC236}">
                <a16:creationId xmlns:a16="http://schemas.microsoft.com/office/drawing/2014/main" id="{6A44C1CB-AC52-47F2-81E9-48AEC00DE9BD}"/>
              </a:ext>
            </a:extLst>
          </p:cNvPr>
          <p:cNvPicPr>
            <a:picLocks noChangeAspect="1"/>
          </p:cNvPicPr>
          <p:nvPr/>
        </p:nvPicPr>
        <p:blipFill rotWithShape="1">
          <a:blip r:embed="rId3"/>
          <a:srcRect l="6661" t="5885" r="3332" b="16737"/>
          <a:stretch/>
        </p:blipFill>
        <p:spPr>
          <a:xfrm>
            <a:off x="2122988" y="2703652"/>
            <a:ext cx="5493475" cy="317341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5092BB7F-03AF-4526-91BB-C24DF7FA46FA}"/>
              </a:ext>
            </a:extLst>
          </p:cNvPr>
          <p:cNvSpPr txBox="1"/>
          <p:nvPr/>
        </p:nvSpPr>
        <p:spPr>
          <a:xfrm>
            <a:off x="763765" y="438120"/>
            <a:ext cx="3979205" cy="14533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b="1" cap="all" dirty="0">
                <a:ln w="3175" cmpd="sng">
                  <a:noFill/>
                </a:ln>
                <a:solidFill>
                  <a:schemeClr val="bg1"/>
                </a:solidFill>
                <a:latin typeface="+mj-lt"/>
                <a:ea typeface="+mj-ea"/>
                <a:cs typeface="+mj-cs"/>
              </a:rPr>
              <a:t>ССШ 3D-ПРЕЗЕНТАЦИЈА</a:t>
            </a:r>
            <a:r>
              <a:rPr lang="en-US" sz="3600" cap="all" dirty="0">
                <a:ln w="3175" cmpd="sng">
                  <a:noFill/>
                </a:ln>
                <a:solidFill>
                  <a:schemeClr val="bg1"/>
                </a:solidFill>
                <a:latin typeface="+mj-lt"/>
                <a:ea typeface="+mj-ea"/>
                <a:cs typeface="+mj-cs"/>
              </a:rPr>
              <a:t>:</a:t>
            </a:r>
            <a:endParaRPr lang="sr-Cyrl-RS" sz="3600" cap="all" dirty="0">
              <a:ln w="3175" cmpd="sng">
                <a:noFill/>
              </a:ln>
              <a:solidFill>
                <a:schemeClr val="bg1"/>
              </a:solidFill>
              <a:latin typeface="+mj-lt"/>
              <a:ea typeface="+mj-ea"/>
              <a:cs typeface="+mj-cs"/>
            </a:endParaRPr>
          </a:p>
        </p:txBody>
      </p:sp>
      <p:sp>
        <p:nvSpPr>
          <p:cNvPr id="16" name="TextBox 15">
            <a:extLst>
              <a:ext uri="{FF2B5EF4-FFF2-40B4-BE49-F238E27FC236}">
                <a16:creationId xmlns:a16="http://schemas.microsoft.com/office/drawing/2014/main" id="{0576B540-5ED3-46FF-A5D0-382C7293874F}"/>
              </a:ext>
            </a:extLst>
          </p:cNvPr>
          <p:cNvSpPr txBox="1"/>
          <p:nvPr/>
        </p:nvSpPr>
        <p:spPr>
          <a:xfrm>
            <a:off x="5608658" y="176228"/>
            <a:ext cx="4532600" cy="218079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spcAft>
                <a:spcPts val="1000"/>
              </a:spcAft>
              <a:buClr>
                <a:schemeClr val="tx1"/>
              </a:buClr>
              <a:buSzPct val="100000"/>
            </a:pPr>
            <a:r>
              <a:rPr lang="en-US" sz="2000" dirty="0" err="1">
                <a:solidFill>
                  <a:schemeClr val="bg1"/>
                </a:solidFill>
              </a:rPr>
              <a:t>На</a:t>
            </a:r>
            <a:r>
              <a:rPr lang="en-US" sz="2000" dirty="0">
                <a:solidFill>
                  <a:schemeClr val="bg1"/>
                </a:solidFill>
              </a:rPr>
              <a:t> </a:t>
            </a:r>
            <a:r>
              <a:rPr lang="en-US" sz="2000" dirty="0" err="1">
                <a:solidFill>
                  <a:schemeClr val="bg1"/>
                </a:solidFill>
              </a:rPr>
              <a:t>мрежи</a:t>
            </a:r>
            <a:r>
              <a:rPr lang="sr-Cyrl-RS" sz="2000" dirty="0">
                <a:solidFill>
                  <a:schemeClr val="bg1"/>
                </a:solidFill>
              </a:rPr>
              <a:t> квадрата представљен је модел панела као 3</a:t>
            </a:r>
            <a:r>
              <a:rPr lang="en-US" sz="2000" cap="all" dirty="0">
                <a:ln w="3175" cmpd="sng">
                  <a:noFill/>
                </a:ln>
                <a:solidFill>
                  <a:schemeClr val="bg1"/>
                </a:solidFill>
              </a:rPr>
              <a:t>D</a:t>
            </a:r>
            <a:r>
              <a:rPr lang="sr-Cyrl-RS" sz="2000" dirty="0">
                <a:solidFill>
                  <a:schemeClr val="bg1"/>
                </a:solidFill>
              </a:rPr>
              <a:t> презентација којом се исписују почетна слова,тј. скраћеница назива наше школе </a:t>
            </a:r>
            <a:r>
              <a:rPr lang="sr-Cyrl-RS" sz="2000" b="1" dirty="0">
                <a:solidFill>
                  <a:schemeClr val="bg1"/>
                </a:solidFill>
              </a:rPr>
              <a:t>С</a:t>
            </a:r>
            <a:r>
              <a:rPr lang="sr-Cyrl-RS" sz="2000" dirty="0">
                <a:solidFill>
                  <a:schemeClr val="bg1"/>
                </a:solidFill>
              </a:rPr>
              <a:t>РЕДЊА </a:t>
            </a:r>
            <a:r>
              <a:rPr lang="sr-Cyrl-RS" sz="2000" b="1" dirty="0">
                <a:solidFill>
                  <a:schemeClr val="bg1"/>
                </a:solidFill>
              </a:rPr>
              <a:t>С</a:t>
            </a:r>
            <a:r>
              <a:rPr lang="sr-Cyrl-RS" sz="2000" dirty="0">
                <a:solidFill>
                  <a:schemeClr val="bg1"/>
                </a:solidFill>
              </a:rPr>
              <a:t>ТРУЧНА </a:t>
            </a:r>
            <a:r>
              <a:rPr lang="sr-Cyrl-RS" sz="2000" b="1" dirty="0">
                <a:solidFill>
                  <a:schemeClr val="bg1"/>
                </a:solidFill>
              </a:rPr>
              <a:t>Ш</a:t>
            </a:r>
            <a:r>
              <a:rPr lang="sr-Cyrl-RS" sz="2000" dirty="0">
                <a:solidFill>
                  <a:schemeClr val="bg1"/>
                </a:solidFill>
              </a:rPr>
              <a:t>КОЛА</a:t>
            </a:r>
            <a:endParaRPr lang="en-US" sz="2000" dirty="0">
              <a:solidFill>
                <a:schemeClr val="bg1"/>
              </a:solidFill>
            </a:endParaRPr>
          </a:p>
        </p:txBody>
      </p:sp>
      <p:sp>
        <p:nvSpPr>
          <p:cNvPr id="5" name="TextBox 4">
            <a:extLst>
              <a:ext uri="{FF2B5EF4-FFF2-40B4-BE49-F238E27FC236}">
                <a16:creationId xmlns:a16="http://schemas.microsoft.com/office/drawing/2014/main" id="{E38BF8B0-6D09-47D6-A3DD-32552A703483}"/>
              </a:ext>
            </a:extLst>
          </p:cNvPr>
          <p:cNvSpPr txBox="1"/>
          <p:nvPr/>
        </p:nvSpPr>
        <p:spPr>
          <a:xfrm>
            <a:off x="8167456" y="4714043"/>
            <a:ext cx="3340332" cy="1477328"/>
          </a:xfrm>
          <a:prstGeom prst="rect">
            <a:avLst/>
          </a:prstGeom>
          <a:noFill/>
        </p:spPr>
        <p:txBody>
          <a:bodyPr wrap="square" rtlCol="0">
            <a:spAutoFit/>
          </a:bodyPr>
          <a:lstStyle/>
          <a:p>
            <a:r>
              <a:rPr lang="en-US" dirty="0" err="1">
                <a:solidFill>
                  <a:schemeClr val="bg1"/>
                </a:solidFill>
              </a:rPr>
              <a:t>Слова</a:t>
            </a:r>
            <a:r>
              <a:rPr lang="en-US" dirty="0">
                <a:solidFill>
                  <a:schemeClr val="bg1"/>
                </a:solidFill>
              </a:rPr>
              <a:t> </a:t>
            </a:r>
            <a:r>
              <a:rPr lang="en-US" dirty="0" err="1">
                <a:solidFill>
                  <a:schemeClr val="bg1"/>
                </a:solidFill>
              </a:rPr>
              <a:t>се</a:t>
            </a:r>
            <a:r>
              <a:rPr lang="en-US" dirty="0">
                <a:solidFill>
                  <a:schemeClr val="bg1"/>
                </a:solidFill>
              </a:rPr>
              <a:t> </a:t>
            </a:r>
            <a:r>
              <a:rPr lang="en-US" dirty="0" err="1">
                <a:solidFill>
                  <a:schemeClr val="bg1"/>
                </a:solidFill>
              </a:rPr>
              <a:t>појављују</a:t>
            </a:r>
            <a:r>
              <a:rPr lang="en-US" dirty="0">
                <a:solidFill>
                  <a:schemeClr val="bg1"/>
                </a:solidFill>
              </a:rPr>
              <a:t> </a:t>
            </a:r>
            <a:r>
              <a:rPr lang="en-US" dirty="0" err="1">
                <a:solidFill>
                  <a:schemeClr val="bg1"/>
                </a:solidFill>
              </a:rPr>
              <a:t>прво</a:t>
            </a:r>
            <a:r>
              <a:rPr lang="en-US" dirty="0">
                <a:solidFill>
                  <a:schemeClr val="bg1"/>
                </a:solidFill>
              </a:rPr>
              <a:t> </a:t>
            </a:r>
            <a:r>
              <a:rPr lang="en-US" dirty="0" err="1">
                <a:solidFill>
                  <a:schemeClr val="bg1"/>
                </a:solidFill>
              </a:rPr>
              <a:t>једно</a:t>
            </a:r>
            <a:r>
              <a:rPr lang="en-US" dirty="0">
                <a:solidFill>
                  <a:schemeClr val="bg1"/>
                </a:solidFill>
              </a:rPr>
              <a:t> </a:t>
            </a:r>
            <a:r>
              <a:rPr lang="en-US" dirty="0" err="1">
                <a:solidFill>
                  <a:schemeClr val="bg1"/>
                </a:solidFill>
              </a:rPr>
              <a:t>по</a:t>
            </a:r>
            <a:r>
              <a:rPr lang="en-US" dirty="0">
                <a:solidFill>
                  <a:schemeClr val="bg1"/>
                </a:solidFill>
              </a:rPr>
              <a:t> </a:t>
            </a:r>
            <a:r>
              <a:rPr lang="en-US" dirty="0" err="1">
                <a:solidFill>
                  <a:schemeClr val="bg1"/>
                </a:solidFill>
              </a:rPr>
              <a:t>једно</a:t>
            </a:r>
            <a:r>
              <a:rPr lang="en-US" dirty="0">
                <a:solidFill>
                  <a:schemeClr val="bg1"/>
                </a:solidFill>
              </a:rPr>
              <a:t> </a:t>
            </a:r>
            <a:r>
              <a:rPr lang="sr-Cyrl-RS" dirty="0">
                <a:solidFill>
                  <a:schemeClr val="bg1"/>
                </a:solidFill>
              </a:rPr>
              <a:t>до исписивања читаве скраћенице-</a:t>
            </a:r>
            <a:r>
              <a:rPr lang="sr-Cyrl-RS" b="1" dirty="0">
                <a:solidFill>
                  <a:schemeClr val="bg1"/>
                </a:solidFill>
              </a:rPr>
              <a:t>ССШ</a:t>
            </a:r>
            <a:endParaRPr lang="en-US" b="1" dirty="0">
              <a:solidFill>
                <a:schemeClr val="bg1"/>
              </a:solidFill>
            </a:endParaRPr>
          </a:p>
          <a:p>
            <a:endParaRPr lang="en-US" dirty="0"/>
          </a:p>
        </p:txBody>
      </p:sp>
    </p:spTree>
    <p:extLst>
      <p:ext uri="{BB962C8B-B14F-4D97-AF65-F5344CB8AC3E}">
        <p14:creationId xmlns:p14="http://schemas.microsoft.com/office/powerpoint/2010/main" val="19682745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0803-5C67-40C4-A599-3C4F6EA7300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7E3898D-1E3C-4B9C-82B6-AD89C26260CA}"/>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a16="http://schemas.microsoft.com/office/drawing/2014/main" id="{D8C1E392-30C1-415D-A609-9EF2215FCC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01A4411-8B96-4736-8D99-8D399229A522}"/>
              </a:ext>
            </a:extLst>
          </p:cNvPr>
          <p:cNvSpPr txBox="1"/>
          <p:nvPr/>
        </p:nvSpPr>
        <p:spPr>
          <a:xfrm>
            <a:off x="1371650" y="891660"/>
            <a:ext cx="1042366" cy="523220"/>
          </a:xfrm>
          <a:prstGeom prst="rect">
            <a:avLst/>
          </a:prstGeom>
          <a:noFill/>
        </p:spPr>
        <p:txBody>
          <a:bodyPr wrap="square" rtlCol="0">
            <a:spAutoFit/>
          </a:bodyPr>
          <a:lstStyle/>
          <a:p>
            <a:endParaRPr lang="en-US" sz="2800" dirty="0">
              <a:solidFill>
                <a:schemeClr val="bg1"/>
              </a:solidFill>
            </a:endParaRPr>
          </a:p>
        </p:txBody>
      </p:sp>
      <p:pic>
        <p:nvPicPr>
          <p:cNvPr id="12" name="Picture 11">
            <a:extLst>
              <a:ext uri="{FF2B5EF4-FFF2-40B4-BE49-F238E27FC236}">
                <a16:creationId xmlns:a16="http://schemas.microsoft.com/office/drawing/2014/main" id="{B87B080C-E043-4A49-A06D-ED02E07720B1}"/>
              </a:ext>
            </a:extLst>
          </p:cNvPr>
          <p:cNvPicPr>
            <a:picLocks noChangeAspect="1"/>
          </p:cNvPicPr>
          <p:nvPr/>
        </p:nvPicPr>
        <p:blipFill>
          <a:blip r:embed="rId3"/>
          <a:stretch>
            <a:fillRect/>
          </a:stretch>
        </p:blipFill>
        <p:spPr>
          <a:xfrm>
            <a:off x="-95998" y="2544011"/>
            <a:ext cx="7102456" cy="4243184"/>
          </a:xfrm>
          <a:prstGeom prst="rect">
            <a:avLst/>
          </a:prstGeom>
        </p:spPr>
      </p:pic>
      <p:pic>
        <p:nvPicPr>
          <p:cNvPr id="13" name="Picture 12">
            <a:extLst>
              <a:ext uri="{FF2B5EF4-FFF2-40B4-BE49-F238E27FC236}">
                <a16:creationId xmlns:a16="http://schemas.microsoft.com/office/drawing/2014/main" id="{77D0C058-FA83-4C6D-A602-E267A4867A33}"/>
              </a:ext>
            </a:extLst>
          </p:cNvPr>
          <p:cNvPicPr>
            <a:picLocks noChangeAspect="1"/>
          </p:cNvPicPr>
          <p:nvPr/>
        </p:nvPicPr>
        <p:blipFill>
          <a:blip r:embed="rId4"/>
          <a:stretch>
            <a:fillRect/>
          </a:stretch>
        </p:blipFill>
        <p:spPr>
          <a:xfrm>
            <a:off x="1769540" y="367756"/>
            <a:ext cx="3371380" cy="2011854"/>
          </a:xfrm>
          <a:prstGeom prst="rect">
            <a:avLst/>
          </a:prstGeom>
        </p:spPr>
      </p:pic>
      <p:sp>
        <p:nvSpPr>
          <p:cNvPr id="4" name="Rectangle 3">
            <a:extLst>
              <a:ext uri="{FF2B5EF4-FFF2-40B4-BE49-F238E27FC236}">
                <a16:creationId xmlns:a16="http://schemas.microsoft.com/office/drawing/2014/main" id="{26803C97-EFDF-4441-929E-EB4B1F0EB9C3}"/>
              </a:ext>
            </a:extLst>
          </p:cNvPr>
          <p:cNvSpPr/>
          <p:nvPr/>
        </p:nvSpPr>
        <p:spPr>
          <a:xfrm>
            <a:off x="7181010" y="490330"/>
            <a:ext cx="4759198" cy="4337598"/>
          </a:xfrm>
          <a:prstGeom prst="rect">
            <a:avLst/>
          </a:prstGeom>
        </p:spPr>
        <p:txBody>
          <a:bodyPr wrap="square">
            <a:spAutoFit/>
          </a:bodyPr>
          <a:lstStyle/>
          <a:p>
            <a:pPr>
              <a:lnSpc>
                <a:spcPct val="90000"/>
              </a:lnSpc>
              <a:spcAft>
                <a:spcPts val="1000"/>
              </a:spcAft>
              <a:buClr>
                <a:schemeClr val="tx1"/>
              </a:buClr>
              <a:buSzPct val="100000"/>
              <a:buFont typeface="Arial"/>
              <a:buChar char="•"/>
            </a:pPr>
            <a:r>
              <a:rPr lang="en-US" dirty="0" err="1">
                <a:solidFill>
                  <a:schemeClr val="bg1"/>
                </a:solidFill>
              </a:rPr>
              <a:t>Софтвер</a:t>
            </a:r>
            <a:r>
              <a:rPr lang="en-US" dirty="0">
                <a:solidFill>
                  <a:schemeClr val="bg1"/>
                </a:solidFill>
              </a:rPr>
              <a:t> </a:t>
            </a:r>
            <a:r>
              <a:rPr lang="en-US" dirty="0" err="1">
                <a:solidFill>
                  <a:schemeClr val="bg1"/>
                </a:solidFill>
              </a:rPr>
              <a:t>се</a:t>
            </a:r>
            <a:r>
              <a:rPr lang="en-US" dirty="0">
                <a:solidFill>
                  <a:schemeClr val="bg1"/>
                </a:solidFill>
              </a:rPr>
              <a:t> </a:t>
            </a:r>
            <a:r>
              <a:rPr lang="sr-Cyrl-RS" dirty="0">
                <a:solidFill>
                  <a:schemeClr val="bg1"/>
                </a:solidFill>
              </a:rPr>
              <a:t>активира командом </a:t>
            </a:r>
            <a:r>
              <a:rPr lang="en-US" dirty="0">
                <a:solidFill>
                  <a:schemeClr val="bg1"/>
                </a:solidFill>
              </a:rPr>
              <a:t>“Space” </a:t>
            </a:r>
            <a:r>
              <a:rPr lang="en-US" dirty="0" err="1">
                <a:solidFill>
                  <a:schemeClr val="bg1"/>
                </a:solidFill>
              </a:rPr>
              <a:t>на</a:t>
            </a:r>
            <a:r>
              <a:rPr lang="en-US" dirty="0">
                <a:solidFill>
                  <a:schemeClr val="bg1"/>
                </a:solidFill>
              </a:rPr>
              <a:t> </a:t>
            </a:r>
            <a:r>
              <a:rPr lang="en-US" dirty="0" err="1">
                <a:solidFill>
                  <a:schemeClr val="bg1"/>
                </a:solidFill>
              </a:rPr>
              <a:t>тастатури</a:t>
            </a:r>
            <a:r>
              <a:rPr lang="en-US" dirty="0">
                <a:solidFill>
                  <a:schemeClr val="bg1"/>
                </a:solidFill>
              </a:rPr>
              <a:t> </a:t>
            </a:r>
            <a:r>
              <a:rPr lang="en-US" dirty="0" err="1">
                <a:solidFill>
                  <a:schemeClr val="bg1"/>
                </a:solidFill>
              </a:rPr>
              <a:t>где</a:t>
            </a:r>
            <a:r>
              <a:rPr lang="en-US" dirty="0">
                <a:solidFill>
                  <a:schemeClr val="bg1"/>
                </a:solidFill>
              </a:rPr>
              <a:t> </a:t>
            </a:r>
            <a:r>
              <a:rPr lang="sr-Cyrl-RS" dirty="0">
                <a:solidFill>
                  <a:schemeClr val="bg1"/>
                </a:solidFill>
              </a:rPr>
              <a:t>његова </a:t>
            </a:r>
            <a:r>
              <a:rPr lang="en-US" dirty="0" err="1">
                <a:solidFill>
                  <a:schemeClr val="bg1"/>
                </a:solidFill>
              </a:rPr>
              <a:t>функцијоналност</a:t>
            </a:r>
            <a:r>
              <a:rPr lang="en-US" dirty="0">
                <a:solidFill>
                  <a:schemeClr val="bg1"/>
                </a:solidFill>
              </a:rPr>
              <a:t> </a:t>
            </a:r>
            <a:r>
              <a:rPr lang="sr-Cyrl-RS" dirty="0">
                <a:solidFill>
                  <a:schemeClr val="bg1"/>
                </a:solidFill>
              </a:rPr>
              <a:t>креира </a:t>
            </a:r>
            <a:r>
              <a:rPr lang="en-US" dirty="0" err="1">
                <a:solidFill>
                  <a:schemeClr val="bg1"/>
                </a:solidFill>
              </a:rPr>
              <a:t>текст</a:t>
            </a:r>
            <a:r>
              <a:rPr lang="en-US" dirty="0">
                <a:solidFill>
                  <a:schemeClr val="bg1"/>
                </a:solidFill>
              </a:rPr>
              <a:t> </a:t>
            </a:r>
            <a:r>
              <a:rPr lang="sr-Cyrl-RS" dirty="0">
                <a:solidFill>
                  <a:schemeClr val="bg1"/>
                </a:solidFill>
              </a:rPr>
              <a:t>ССШ </a:t>
            </a:r>
            <a:r>
              <a:rPr lang="en-US" dirty="0">
                <a:solidFill>
                  <a:schemeClr val="bg1"/>
                </a:solidFill>
              </a:rPr>
              <a:t>у </a:t>
            </a:r>
            <a:r>
              <a:rPr lang="en-US" dirty="0" err="1">
                <a:solidFill>
                  <a:schemeClr val="bg1"/>
                </a:solidFill>
              </a:rPr>
              <a:t>пикселима</a:t>
            </a:r>
            <a:r>
              <a:rPr lang="en-US" dirty="0">
                <a:solidFill>
                  <a:schemeClr val="bg1"/>
                </a:solidFill>
              </a:rPr>
              <a:t> </a:t>
            </a:r>
            <a:r>
              <a:rPr lang="en-US" dirty="0" err="1">
                <a:solidFill>
                  <a:schemeClr val="bg1"/>
                </a:solidFill>
              </a:rPr>
              <a:t>ствара</a:t>
            </a:r>
            <a:r>
              <a:rPr lang="en-US" dirty="0">
                <a:solidFill>
                  <a:schemeClr val="bg1"/>
                </a:solidFill>
              </a:rPr>
              <a:t> (</a:t>
            </a:r>
            <a:r>
              <a:rPr lang="sr-Cyrl-RS" b="1" dirty="0">
                <a:solidFill>
                  <a:schemeClr val="bg1"/>
                </a:solidFill>
              </a:rPr>
              <a:t>С</a:t>
            </a:r>
            <a:r>
              <a:rPr lang="sr-Cyrl-RS" dirty="0">
                <a:solidFill>
                  <a:schemeClr val="bg1"/>
                </a:solidFill>
              </a:rPr>
              <a:t>РЕДЊА</a:t>
            </a:r>
            <a:r>
              <a:rPr lang="en-US" dirty="0">
                <a:solidFill>
                  <a:schemeClr val="bg1"/>
                </a:solidFill>
              </a:rPr>
              <a:t> </a:t>
            </a:r>
            <a:r>
              <a:rPr lang="sr-Cyrl-RS" b="1" dirty="0">
                <a:solidFill>
                  <a:schemeClr val="bg1"/>
                </a:solidFill>
              </a:rPr>
              <a:t>С</a:t>
            </a:r>
            <a:r>
              <a:rPr lang="sr-Cyrl-RS" dirty="0">
                <a:solidFill>
                  <a:schemeClr val="bg1"/>
                </a:solidFill>
              </a:rPr>
              <a:t>тручна </a:t>
            </a:r>
            <a:r>
              <a:rPr lang="en-US" dirty="0">
                <a:solidFill>
                  <a:schemeClr val="bg1"/>
                </a:solidFill>
              </a:rPr>
              <a:t> </a:t>
            </a:r>
            <a:r>
              <a:rPr lang="sr-Cyrl-RS" b="1" dirty="0">
                <a:solidFill>
                  <a:schemeClr val="bg1"/>
                </a:solidFill>
              </a:rPr>
              <a:t>Ш</a:t>
            </a:r>
            <a:r>
              <a:rPr lang="sr-Cyrl-RS" dirty="0">
                <a:solidFill>
                  <a:schemeClr val="bg1"/>
                </a:solidFill>
              </a:rPr>
              <a:t>КОЛА</a:t>
            </a:r>
            <a:r>
              <a:rPr lang="en-US" dirty="0">
                <a:solidFill>
                  <a:schemeClr val="bg1"/>
                </a:solidFill>
              </a:rPr>
              <a:t>). </a:t>
            </a:r>
            <a:r>
              <a:rPr lang="sr-Cyrl-RS" dirty="0">
                <a:solidFill>
                  <a:schemeClr val="bg1"/>
                </a:solidFill>
              </a:rPr>
              <a:t>П</a:t>
            </a:r>
            <a:r>
              <a:rPr lang="en-US" dirty="0" err="1">
                <a:solidFill>
                  <a:schemeClr val="bg1"/>
                </a:solidFill>
              </a:rPr>
              <a:t>ројекат</a:t>
            </a:r>
            <a:r>
              <a:rPr lang="en-US" dirty="0">
                <a:solidFill>
                  <a:schemeClr val="bg1"/>
                </a:solidFill>
              </a:rPr>
              <a:t> </a:t>
            </a:r>
            <a:r>
              <a:rPr lang="en-US" dirty="0" err="1">
                <a:solidFill>
                  <a:schemeClr val="bg1"/>
                </a:solidFill>
              </a:rPr>
              <a:t>је</a:t>
            </a:r>
            <a:r>
              <a:rPr lang="en-US" dirty="0">
                <a:solidFill>
                  <a:schemeClr val="bg1"/>
                </a:solidFill>
              </a:rPr>
              <a:t> </a:t>
            </a:r>
            <a:r>
              <a:rPr lang="en-US" dirty="0" err="1">
                <a:solidFill>
                  <a:schemeClr val="bg1"/>
                </a:solidFill>
              </a:rPr>
              <a:t>одређен</a:t>
            </a:r>
            <a:r>
              <a:rPr lang="en-US" dirty="0">
                <a:solidFill>
                  <a:schemeClr val="bg1"/>
                </a:solidFill>
              </a:rPr>
              <a:t> </a:t>
            </a:r>
            <a:r>
              <a:rPr lang="en-US" dirty="0" err="1">
                <a:solidFill>
                  <a:schemeClr val="bg1"/>
                </a:solidFill>
              </a:rPr>
              <a:t>на</a:t>
            </a:r>
            <a:r>
              <a:rPr lang="en-US" dirty="0">
                <a:solidFill>
                  <a:schemeClr val="bg1"/>
                </a:solidFill>
              </a:rPr>
              <a:t> </a:t>
            </a:r>
            <a:r>
              <a:rPr lang="en-US" dirty="0" err="1">
                <a:solidFill>
                  <a:schemeClr val="bg1"/>
                </a:solidFill>
              </a:rPr>
              <a:t>скречу</a:t>
            </a:r>
            <a:r>
              <a:rPr lang="en-US" dirty="0">
                <a:solidFill>
                  <a:schemeClr val="bg1"/>
                </a:solidFill>
              </a:rPr>
              <a:t> (Scratch). </a:t>
            </a:r>
            <a:r>
              <a:rPr lang="en-US" dirty="0" err="1">
                <a:solidFill>
                  <a:schemeClr val="bg1"/>
                </a:solidFill>
              </a:rPr>
              <a:t>Испис</a:t>
            </a:r>
            <a:r>
              <a:rPr lang="en-US" dirty="0">
                <a:solidFill>
                  <a:schemeClr val="bg1"/>
                </a:solidFill>
              </a:rPr>
              <a:t> </a:t>
            </a:r>
            <a:r>
              <a:rPr lang="en-US" dirty="0" err="1">
                <a:solidFill>
                  <a:schemeClr val="bg1"/>
                </a:solidFill>
              </a:rPr>
              <a:t>је</a:t>
            </a:r>
            <a:r>
              <a:rPr lang="en-US" dirty="0">
                <a:solidFill>
                  <a:schemeClr val="bg1"/>
                </a:solidFill>
              </a:rPr>
              <a:t> </a:t>
            </a:r>
            <a:r>
              <a:rPr lang="en-US" dirty="0" err="1">
                <a:solidFill>
                  <a:schemeClr val="bg1"/>
                </a:solidFill>
              </a:rPr>
              <a:t>направљен</a:t>
            </a:r>
            <a:r>
              <a:rPr lang="en-US" dirty="0">
                <a:solidFill>
                  <a:schemeClr val="bg1"/>
                </a:solidFill>
              </a:rPr>
              <a:t> </a:t>
            </a:r>
            <a:r>
              <a:rPr lang="en-US" dirty="0" err="1">
                <a:solidFill>
                  <a:schemeClr val="bg1"/>
                </a:solidFill>
              </a:rPr>
              <a:t>за</a:t>
            </a:r>
            <a:r>
              <a:rPr lang="en-US" dirty="0">
                <a:solidFill>
                  <a:schemeClr val="bg1"/>
                </a:solidFill>
              </a:rPr>
              <a:t> </a:t>
            </a:r>
            <a:r>
              <a:rPr lang="en-US" dirty="0" err="1">
                <a:solidFill>
                  <a:schemeClr val="bg1"/>
                </a:solidFill>
              </a:rPr>
              <a:t>соларни</a:t>
            </a:r>
            <a:r>
              <a:rPr lang="en-US" dirty="0">
                <a:solidFill>
                  <a:schemeClr val="bg1"/>
                </a:solidFill>
              </a:rPr>
              <a:t> </a:t>
            </a:r>
            <a:r>
              <a:rPr lang="en-US" dirty="0" err="1">
                <a:solidFill>
                  <a:schemeClr val="bg1"/>
                </a:solidFill>
              </a:rPr>
              <a:t>панел</a:t>
            </a:r>
            <a:r>
              <a:rPr lang="en-US" dirty="0">
                <a:solidFill>
                  <a:schemeClr val="bg1"/>
                </a:solidFill>
              </a:rPr>
              <a:t> </a:t>
            </a:r>
            <a:r>
              <a:rPr lang="en-US" dirty="0" err="1">
                <a:solidFill>
                  <a:schemeClr val="bg1"/>
                </a:solidFill>
              </a:rPr>
              <a:t>који</a:t>
            </a:r>
            <a:r>
              <a:rPr lang="en-US" dirty="0">
                <a:solidFill>
                  <a:schemeClr val="bg1"/>
                </a:solidFill>
              </a:rPr>
              <a:t> </a:t>
            </a:r>
            <a:r>
              <a:rPr lang="en-US" dirty="0" err="1">
                <a:solidFill>
                  <a:schemeClr val="bg1"/>
                </a:solidFill>
              </a:rPr>
              <a:t>приказује</a:t>
            </a:r>
            <a:r>
              <a:rPr lang="en-US" dirty="0">
                <a:solidFill>
                  <a:schemeClr val="bg1"/>
                </a:solidFill>
              </a:rPr>
              <a:t> </a:t>
            </a:r>
            <a:r>
              <a:rPr lang="en-US" dirty="0" err="1">
                <a:solidFill>
                  <a:schemeClr val="bg1"/>
                </a:solidFill>
              </a:rPr>
              <a:t>на</a:t>
            </a:r>
            <a:r>
              <a:rPr lang="en-US" dirty="0">
                <a:solidFill>
                  <a:schemeClr val="bg1"/>
                </a:solidFill>
              </a:rPr>
              <a:t> </a:t>
            </a:r>
            <a:r>
              <a:rPr lang="en-US" dirty="0" err="1">
                <a:solidFill>
                  <a:schemeClr val="bg1"/>
                </a:solidFill>
              </a:rPr>
              <a:t>њему</a:t>
            </a:r>
            <a:r>
              <a:rPr lang="en-US" dirty="0">
                <a:solidFill>
                  <a:schemeClr val="bg1"/>
                </a:solidFill>
              </a:rPr>
              <a:t> ССШ.</a:t>
            </a:r>
          </a:p>
          <a:p>
            <a:pPr>
              <a:lnSpc>
                <a:spcPct val="90000"/>
              </a:lnSpc>
              <a:spcAft>
                <a:spcPts val="1000"/>
              </a:spcAft>
              <a:buClr>
                <a:schemeClr val="tx1"/>
              </a:buClr>
              <a:buSzPct val="100000"/>
              <a:buFont typeface="Arial"/>
              <a:buChar char="•"/>
            </a:pPr>
            <a:endParaRPr lang="en-US" dirty="0">
              <a:solidFill>
                <a:schemeClr val="bg1"/>
              </a:solidFill>
            </a:endParaRPr>
          </a:p>
          <a:p>
            <a:pPr>
              <a:lnSpc>
                <a:spcPct val="90000"/>
              </a:lnSpc>
              <a:spcAft>
                <a:spcPts val="1000"/>
              </a:spcAft>
              <a:buClr>
                <a:schemeClr val="tx1"/>
              </a:buClr>
              <a:buSzPct val="100000"/>
              <a:buFont typeface="Arial"/>
              <a:buChar char="•"/>
            </a:pPr>
            <a:r>
              <a:rPr lang="sr-Cyrl-RS" dirty="0">
                <a:solidFill>
                  <a:schemeClr val="bg1"/>
                </a:solidFill>
              </a:rPr>
              <a:t>Користили смо</a:t>
            </a:r>
            <a:r>
              <a:rPr lang="en-US" dirty="0" err="1">
                <a:solidFill>
                  <a:schemeClr val="bg1"/>
                </a:solidFill>
              </a:rPr>
              <a:t>следеће</a:t>
            </a:r>
            <a:r>
              <a:rPr lang="en-US" dirty="0">
                <a:solidFill>
                  <a:schemeClr val="bg1"/>
                </a:solidFill>
              </a:rPr>
              <a:t> </a:t>
            </a:r>
            <a:r>
              <a:rPr lang="en-US" dirty="0" err="1">
                <a:solidFill>
                  <a:schemeClr val="bg1"/>
                </a:solidFill>
              </a:rPr>
              <a:t>команде</a:t>
            </a:r>
            <a:r>
              <a:rPr lang="en-US" dirty="0">
                <a:solidFill>
                  <a:schemeClr val="bg1"/>
                </a:solidFill>
              </a:rPr>
              <a:t> ''When flag clicked’’ </a:t>
            </a:r>
            <a:r>
              <a:rPr lang="sr-Cyrl-RS" dirty="0">
                <a:solidFill>
                  <a:schemeClr val="bg1"/>
                </a:solidFill>
              </a:rPr>
              <a:t>,</a:t>
            </a:r>
            <a:r>
              <a:rPr lang="en-US" dirty="0" err="1">
                <a:solidFill>
                  <a:schemeClr val="bg1"/>
                </a:solidFill>
              </a:rPr>
              <a:t>па</a:t>
            </a:r>
            <a:r>
              <a:rPr lang="en-US" dirty="0">
                <a:solidFill>
                  <a:schemeClr val="bg1"/>
                </a:solidFill>
              </a:rPr>
              <a:t> </a:t>
            </a:r>
            <a:r>
              <a:rPr lang="en-US" dirty="0" err="1">
                <a:solidFill>
                  <a:schemeClr val="bg1"/>
                </a:solidFill>
              </a:rPr>
              <a:t>смо</a:t>
            </a:r>
            <a:r>
              <a:rPr lang="en-US" dirty="0">
                <a:solidFill>
                  <a:schemeClr val="bg1"/>
                </a:solidFill>
              </a:rPr>
              <a:t> </a:t>
            </a:r>
            <a:r>
              <a:rPr lang="en-US" dirty="0" err="1">
                <a:solidFill>
                  <a:schemeClr val="bg1"/>
                </a:solidFill>
              </a:rPr>
              <a:t>спојили</a:t>
            </a:r>
            <a:r>
              <a:rPr lang="en-US" dirty="0">
                <a:solidFill>
                  <a:schemeClr val="bg1"/>
                </a:solidFill>
              </a:rPr>
              <a:t> ''Switch costume to grid''. </a:t>
            </a:r>
            <a:r>
              <a:rPr lang="en-US" dirty="0" err="1">
                <a:solidFill>
                  <a:schemeClr val="bg1"/>
                </a:solidFill>
              </a:rPr>
              <a:t>На</a:t>
            </a:r>
            <a:r>
              <a:rPr lang="en-US" dirty="0">
                <a:solidFill>
                  <a:schemeClr val="bg1"/>
                </a:solidFill>
              </a:rPr>
              <a:t> </a:t>
            </a:r>
            <a:r>
              <a:rPr lang="en-US" dirty="0" err="1">
                <a:solidFill>
                  <a:schemeClr val="bg1"/>
                </a:solidFill>
              </a:rPr>
              <a:t>крају</a:t>
            </a:r>
            <a:r>
              <a:rPr lang="en-US" dirty="0">
                <a:solidFill>
                  <a:schemeClr val="bg1"/>
                </a:solidFill>
              </a:rPr>
              <a:t> </a:t>
            </a:r>
            <a:r>
              <a:rPr lang="en-US" dirty="0" err="1">
                <a:solidFill>
                  <a:schemeClr val="bg1"/>
                </a:solidFill>
              </a:rPr>
              <a:t>се</a:t>
            </a:r>
            <a:r>
              <a:rPr lang="en-US" dirty="0">
                <a:solidFill>
                  <a:schemeClr val="bg1"/>
                </a:solidFill>
              </a:rPr>
              <a:t> </a:t>
            </a:r>
            <a:r>
              <a:rPr lang="en-US" dirty="0" err="1">
                <a:solidFill>
                  <a:schemeClr val="bg1"/>
                </a:solidFill>
              </a:rPr>
              <a:t>додаје</a:t>
            </a:r>
            <a:r>
              <a:rPr lang="en-US" dirty="0">
                <a:solidFill>
                  <a:schemeClr val="bg1"/>
                </a:solidFill>
              </a:rPr>
              <a:t> </a:t>
            </a:r>
            <a:r>
              <a:rPr lang="en-US" dirty="0" err="1">
                <a:solidFill>
                  <a:schemeClr val="bg1"/>
                </a:solidFill>
              </a:rPr>
              <a:t>нови</a:t>
            </a:r>
            <a:r>
              <a:rPr lang="en-US" dirty="0">
                <a:solidFill>
                  <a:schemeClr val="bg1"/>
                </a:solidFill>
              </a:rPr>
              <a:t> </a:t>
            </a:r>
            <a:r>
              <a:rPr lang="en-US" dirty="0" err="1">
                <a:solidFill>
                  <a:schemeClr val="bg1"/>
                </a:solidFill>
              </a:rPr>
              <a:t>блок</a:t>
            </a:r>
            <a:r>
              <a:rPr lang="en-US" dirty="0">
                <a:solidFill>
                  <a:schemeClr val="bg1"/>
                </a:solidFill>
              </a:rPr>
              <a:t> ''When space key pressed'' </a:t>
            </a:r>
            <a:r>
              <a:rPr lang="en-US" dirty="0" err="1">
                <a:solidFill>
                  <a:schemeClr val="bg1"/>
                </a:solidFill>
              </a:rPr>
              <a:t>па</a:t>
            </a:r>
            <a:r>
              <a:rPr lang="en-US" dirty="0">
                <a:solidFill>
                  <a:schemeClr val="bg1"/>
                </a:solidFill>
              </a:rPr>
              <a:t> </a:t>
            </a:r>
            <a:r>
              <a:rPr lang="en-US" dirty="0" err="1">
                <a:solidFill>
                  <a:schemeClr val="bg1"/>
                </a:solidFill>
              </a:rPr>
              <a:t>смо</a:t>
            </a:r>
            <a:r>
              <a:rPr lang="en-US" dirty="0">
                <a:solidFill>
                  <a:schemeClr val="bg1"/>
                </a:solidFill>
              </a:rPr>
              <a:t> </a:t>
            </a:r>
            <a:r>
              <a:rPr lang="en-US" dirty="0" err="1">
                <a:solidFill>
                  <a:schemeClr val="bg1"/>
                </a:solidFill>
              </a:rPr>
              <a:t>прикључили</a:t>
            </a:r>
            <a:r>
              <a:rPr lang="en-US" dirty="0">
                <a:solidFill>
                  <a:schemeClr val="bg1"/>
                </a:solidFill>
              </a:rPr>
              <a:t> </a:t>
            </a:r>
            <a:r>
              <a:rPr lang="en-US" dirty="0" err="1">
                <a:solidFill>
                  <a:schemeClr val="bg1"/>
                </a:solidFill>
              </a:rPr>
              <a:t>са</a:t>
            </a:r>
            <a:r>
              <a:rPr lang="en-US" dirty="0">
                <a:solidFill>
                  <a:schemeClr val="bg1"/>
                </a:solidFill>
              </a:rPr>
              <a:t> ''Repeat 41''. </a:t>
            </a:r>
            <a:r>
              <a:rPr lang="en-US" dirty="0" err="1">
                <a:solidFill>
                  <a:schemeClr val="bg1"/>
                </a:solidFill>
              </a:rPr>
              <a:t>Додајемо</a:t>
            </a:r>
            <a:r>
              <a:rPr lang="en-US" dirty="0">
                <a:solidFill>
                  <a:schemeClr val="bg1"/>
                </a:solidFill>
              </a:rPr>
              <a:t> ''Next costume'' и </a:t>
            </a:r>
            <a:r>
              <a:rPr lang="en-US" dirty="0" err="1">
                <a:solidFill>
                  <a:schemeClr val="bg1"/>
                </a:solidFill>
              </a:rPr>
              <a:t>такође</a:t>
            </a:r>
            <a:r>
              <a:rPr lang="en-US" dirty="0">
                <a:solidFill>
                  <a:schemeClr val="bg1"/>
                </a:solidFill>
              </a:rPr>
              <a:t> ''Wait 0.2 seconds''.</a:t>
            </a:r>
            <a:endParaRPr lang="en-US" dirty="0">
              <a:solidFill>
                <a:schemeClr val="bg1"/>
              </a:solidFill>
              <a:cs typeface="Calibri"/>
            </a:endParaRPr>
          </a:p>
        </p:txBody>
      </p:sp>
    </p:spTree>
    <p:extLst>
      <p:ext uri="{BB962C8B-B14F-4D97-AF65-F5344CB8AC3E}">
        <p14:creationId xmlns:p14="http://schemas.microsoft.com/office/powerpoint/2010/main" val="33653892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5D36-E91E-4E2F-B54E-47CA44590A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298C83-6FEA-498F-B637-9C50EB0306FB}"/>
              </a:ext>
            </a:extLst>
          </p:cNvPr>
          <p:cNvSpPr>
            <a:spLocks noGrp="1"/>
          </p:cNvSpPr>
          <p:nvPr>
            <p:ph idx="1"/>
          </p:nvPr>
        </p:nvSpPr>
        <p:spPr/>
        <p:txBody>
          <a:bodyPr/>
          <a:lstStyle/>
          <a:p>
            <a:endParaRPr lang="en-US"/>
          </a:p>
        </p:txBody>
      </p:sp>
      <p:pic>
        <p:nvPicPr>
          <p:cNvPr id="4" name="Content Placeholder 8">
            <a:extLst>
              <a:ext uri="{FF2B5EF4-FFF2-40B4-BE49-F238E27FC236}">
                <a16:creationId xmlns:a16="http://schemas.microsoft.com/office/drawing/2014/main" id="{795B5E36-F755-4993-857D-22DFCFE71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6" name="TextBox 15">
            <a:extLst>
              <a:ext uri="{FF2B5EF4-FFF2-40B4-BE49-F238E27FC236}">
                <a16:creationId xmlns:a16="http://schemas.microsoft.com/office/drawing/2014/main" id="{0576B540-5ED3-46FF-A5D0-382C7293874F}"/>
              </a:ext>
            </a:extLst>
          </p:cNvPr>
          <p:cNvSpPr txBox="1"/>
          <p:nvPr/>
        </p:nvSpPr>
        <p:spPr>
          <a:xfrm>
            <a:off x="554407" y="2448232"/>
            <a:ext cx="4532600" cy="36379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spcAft>
                <a:spcPts val="1000"/>
              </a:spcAft>
              <a:buClr>
                <a:schemeClr val="tx1"/>
              </a:buClr>
              <a:buSzPct val="100000"/>
            </a:pPr>
            <a:endParaRPr lang="en-US" sz="2000" dirty="0">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980CBD-9699-4D65-A432-020487A3E28C}"/>
                  </a:ext>
                </a:extLst>
              </p:cNvPr>
              <p:cNvSpPr txBox="1"/>
              <p:nvPr/>
            </p:nvSpPr>
            <p:spPr>
              <a:xfrm>
                <a:off x="942940" y="634873"/>
                <a:ext cx="10684240" cy="5851474"/>
              </a:xfrm>
              <a:prstGeom prst="rect">
                <a:avLst/>
              </a:prstGeom>
              <a:noFill/>
            </p:spPr>
            <p:txBody>
              <a:bodyPr wrap="square" lIns="0" tIns="0" rIns="0" bIns="0" rtlCol="0">
                <a:spAutoFit/>
              </a:bodyPr>
              <a:lstStyle/>
              <a:p>
                <a:r>
                  <a:rPr lang="sr-Cyrl-RS" dirty="0">
                    <a:solidFill>
                      <a:schemeClr val="bg1"/>
                    </a:solidFill>
                  </a:rPr>
                  <a:t>Дошли смо до закључка</a:t>
                </a:r>
              </a:p>
              <a:p>
                <a:endParaRPr lang="sr-Cyrl-RS" dirty="0">
                  <a:solidFill>
                    <a:schemeClr val="bg1"/>
                  </a:solidFill>
                </a:endParaRPr>
              </a:p>
              <a:p>
                <a:r>
                  <a:rPr lang="sr-Cyrl-RS" dirty="0">
                    <a:solidFill>
                      <a:schemeClr val="bg1"/>
                    </a:solidFill>
                  </a:rPr>
                  <a:t>Површину дела школског дворишта који желимо </a:t>
                </a:r>
                <a:r>
                  <a:rPr lang="sr-Cyrl-RS" dirty="0" err="1">
                    <a:solidFill>
                      <a:schemeClr val="bg1"/>
                    </a:solidFill>
                  </a:rPr>
                  <a:t>поплочати,облика</a:t>
                </a:r>
                <a:r>
                  <a:rPr lang="sr-Cyrl-RS" dirty="0">
                    <a:solidFill>
                      <a:schemeClr val="bg1"/>
                    </a:solidFill>
                  </a:rPr>
                  <a:t> круга, полупречника  10</a:t>
                </a:r>
                <a:r>
                  <a:rPr lang="en-US" dirty="0">
                    <a:solidFill>
                      <a:schemeClr val="bg1"/>
                    </a:solidFill>
                  </a:rPr>
                  <a:t>m</a:t>
                </a:r>
                <a:r>
                  <a:rPr lang="sr-Cyrl-RS" dirty="0">
                    <a:solidFill>
                      <a:schemeClr val="bg1"/>
                    </a:solidFill>
                  </a:rPr>
                  <a:t> смо израчунали</a:t>
                </a:r>
                <a:endParaRPr lang="en-US" dirty="0">
                  <a:solidFill>
                    <a:schemeClr val="bg1"/>
                  </a:solidFill>
                </a:endParaRPr>
              </a:p>
              <a:p>
                <a:r>
                  <a:rPr lang="en-US" dirty="0">
                    <a:solidFill>
                      <a:schemeClr val="bg1"/>
                    </a:solidFill>
                  </a:rPr>
                  <a:t>P</a:t>
                </a:r>
                <a:r>
                  <a:rPr lang="sr-Cyrl-RS" sz="1000" dirty="0">
                    <a:solidFill>
                      <a:schemeClr val="bg1"/>
                    </a:solidFill>
                  </a:rPr>
                  <a:t>0</a:t>
                </a:r>
                <a14:m>
                  <m:oMath xmlns:m="http://schemas.openxmlformats.org/officeDocument/2006/math">
                    <m:r>
                      <a:rPr lang="en-US" i="1" smtClean="0">
                        <a:solidFill>
                          <a:schemeClr val="bg1"/>
                        </a:solidFill>
                        <a:latin typeface="Cambria Math" panose="02040503050406030204" pitchFamily="18" charset="0"/>
                      </a:rPr>
                      <m:t>=</m:t>
                    </m:r>
                    <m:r>
                      <a:rPr lang="el-GR" i="1" smtClean="0">
                        <a:solidFill>
                          <a:schemeClr val="bg1"/>
                        </a:solidFill>
                        <a:latin typeface="Cambria Math" panose="02040503050406030204" pitchFamily="18" charset="0"/>
                      </a:rPr>
                      <m:t>𝜋</m:t>
                    </m:r>
                    <m:sSup>
                      <m:sSupPr>
                        <m:ctrlPr>
                          <a:rPr lang="en-US" i="1" smtClean="0">
                            <a:solidFill>
                              <a:schemeClr val="bg1"/>
                            </a:solidFill>
                            <a:latin typeface="Cambria Math" panose="02040503050406030204" pitchFamily="18" charset="0"/>
                          </a:rPr>
                        </m:ctrlPr>
                      </m:sSupPr>
                      <m:e>
                        <m:r>
                          <a:rPr lang="en-US" i="1" smtClean="0">
                            <a:solidFill>
                              <a:schemeClr val="bg1"/>
                            </a:solidFill>
                            <a:latin typeface="Cambria Math" panose="02040503050406030204" pitchFamily="18" charset="0"/>
                          </a:rPr>
                          <m:t>𝑟</m:t>
                        </m:r>
                      </m:e>
                      <m:sup>
                        <m:r>
                          <a:rPr lang="en-US" i="1" smtClean="0">
                            <a:solidFill>
                              <a:schemeClr val="bg1"/>
                            </a:solidFill>
                            <a:latin typeface="Cambria Math" panose="02040503050406030204" pitchFamily="18" charset="0"/>
                          </a:rPr>
                          <m:t>2</m:t>
                        </m:r>
                      </m:sup>
                    </m:sSup>
                  </m:oMath>
                </a14:m>
                <a:endParaRPr lang="sr-Cyrl-RS" dirty="0">
                  <a:solidFill>
                    <a:schemeClr val="bg1"/>
                  </a:solidFill>
                </a:endParaRPr>
              </a:p>
              <a:p>
                <a:r>
                  <a:rPr lang="en-US" dirty="0">
                    <a:solidFill>
                      <a:schemeClr val="bg1"/>
                    </a:solidFill>
                  </a:rPr>
                  <a:t>P</a:t>
                </a:r>
                <a:r>
                  <a:rPr lang="sr-Cyrl-RS" sz="1000" dirty="0">
                    <a:solidFill>
                      <a:schemeClr val="bg1"/>
                    </a:solidFill>
                  </a:rPr>
                  <a:t>0</a:t>
                </a:r>
                <a:r>
                  <a:rPr lang="en-US" dirty="0">
                    <a:solidFill>
                      <a:schemeClr val="bg1"/>
                    </a:solidFill>
                  </a:rPr>
                  <a:t>=</a:t>
                </a:r>
                <a:r>
                  <a:rPr lang="el-GR" dirty="0">
                    <a:solidFill>
                      <a:schemeClr val="bg1"/>
                    </a:solidFill>
                  </a:rPr>
                  <a:t> </a:t>
                </a:r>
                <a14:m>
                  <m:oMath xmlns:m="http://schemas.openxmlformats.org/officeDocument/2006/math">
                    <m:r>
                      <a:rPr lang="el-GR" i="1">
                        <a:solidFill>
                          <a:schemeClr val="bg1"/>
                        </a:solidFill>
                        <a:latin typeface="Cambria Math" panose="02040503050406030204" pitchFamily="18" charset="0"/>
                      </a:rPr>
                      <m:t>𝜋</m:t>
                    </m:r>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10</m:t>
                        </m:r>
                      </m:e>
                      <m:sup>
                        <m:r>
                          <a:rPr lang="en-US" i="1">
                            <a:solidFill>
                              <a:schemeClr val="bg1"/>
                            </a:solidFill>
                            <a:latin typeface="Cambria Math" panose="02040503050406030204" pitchFamily="18" charset="0"/>
                          </a:rPr>
                          <m:t>2</m:t>
                        </m:r>
                      </m:sup>
                    </m:sSup>
                  </m:oMath>
                </a14:m>
                <a:r>
                  <a:rPr lang="sr-Cyrl-RS" dirty="0">
                    <a:solidFill>
                      <a:schemeClr val="bg1"/>
                    </a:solidFill>
                  </a:rPr>
                  <a:t>												</a:t>
                </a:r>
                <a:endParaRPr lang="en-US" dirty="0">
                  <a:solidFill>
                    <a:schemeClr val="bg1"/>
                  </a:solidFill>
                </a:endParaRPr>
              </a:p>
              <a:p>
                <a:r>
                  <a:rPr lang="en-US" dirty="0">
                    <a:solidFill>
                      <a:schemeClr val="bg1"/>
                    </a:solidFill>
                  </a:rPr>
                  <a:t>P</a:t>
                </a:r>
                <a:r>
                  <a:rPr lang="sr-Cyrl-RS" sz="1000" dirty="0">
                    <a:solidFill>
                      <a:schemeClr val="bg1"/>
                    </a:solidFill>
                  </a:rPr>
                  <a:t>0</a:t>
                </a:r>
                <a:r>
                  <a:rPr lang="en-US" dirty="0">
                    <a:solidFill>
                      <a:schemeClr val="bg1"/>
                    </a:solidFill>
                  </a:rPr>
                  <a:t>=</a:t>
                </a:r>
                <a:r>
                  <a:rPr lang="el-GR" dirty="0">
                    <a:solidFill>
                      <a:schemeClr val="bg1"/>
                    </a:solidFill>
                  </a:rPr>
                  <a:t> </a:t>
                </a:r>
                <a14:m>
                  <m:oMath xmlns:m="http://schemas.openxmlformats.org/officeDocument/2006/math">
                    <m:r>
                      <a:rPr lang="el-GR" i="1">
                        <a:solidFill>
                          <a:schemeClr val="bg1"/>
                        </a:solidFill>
                        <a:latin typeface="Cambria Math" panose="02040503050406030204" pitchFamily="18" charset="0"/>
                      </a:rPr>
                      <m:t>𝜋</m:t>
                    </m:r>
                  </m:oMath>
                </a14:m>
                <a:r>
                  <a:rPr lang="en-US" dirty="0">
                    <a:solidFill>
                      <a:schemeClr val="bg1"/>
                    </a:solidFill>
                  </a:rPr>
                  <a:t> 100</a:t>
                </a:r>
              </a:p>
              <a:p>
                <a:r>
                  <a:rPr lang="en-US" dirty="0">
                    <a:solidFill>
                      <a:schemeClr val="bg1"/>
                    </a:solidFill>
                  </a:rPr>
                  <a:t>P</a:t>
                </a:r>
                <a:r>
                  <a:rPr lang="sr-Cyrl-RS" sz="1000" dirty="0">
                    <a:solidFill>
                      <a:schemeClr val="bg1"/>
                    </a:solidFill>
                  </a:rPr>
                  <a:t>0</a:t>
                </a:r>
                <a:r>
                  <a:rPr lang="en-US" dirty="0">
                    <a:solidFill>
                      <a:schemeClr val="bg1"/>
                    </a:solidFill>
                  </a:rPr>
                  <a:t>=314 </a:t>
                </a:r>
                <a14:m>
                  <m:oMath xmlns:m="http://schemas.openxmlformats.org/officeDocument/2006/math">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𝑚</m:t>
                        </m:r>
                      </m:e>
                      <m:sup>
                        <m:r>
                          <a:rPr lang="en-US" i="1">
                            <a:solidFill>
                              <a:schemeClr val="bg1"/>
                            </a:solidFill>
                            <a:latin typeface="Cambria Math" panose="02040503050406030204" pitchFamily="18" charset="0"/>
                          </a:rPr>
                          <m:t>2</m:t>
                        </m:r>
                      </m:sup>
                    </m:sSup>
                  </m:oMath>
                </a14:m>
                <a:r>
                  <a:rPr lang="sr-Cyrl-RS" dirty="0"/>
                  <a:t>	</a:t>
                </a:r>
              </a:p>
              <a:p>
                <a:r>
                  <a:rPr lang="en-US" sz="1400" dirty="0">
                    <a:solidFill>
                      <a:schemeClr val="bg1"/>
                    </a:solidFill>
                    <a:effectLst>
                      <a:outerShdw blurRad="38100" dist="38100" dir="2700000" algn="tl">
                        <a:srgbClr val="000000">
                          <a:alpha val="43137"/>
                        </a:srgbClr>
                      </a:outerShdw>
                    </a:effectLst>
                    <a:latin typeface="Century Gothic" panose="020B0502020202020204" pitchFamily="34" charset="0"/>
                  </a:rPr>
                  <a:t>n</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x </a:t>
                </a:r>
                <a14:m>
                  <m:oMath xmlns:m="http://schemas.openxmlformats.org/officeDocument/2006/math">
                    <m:sSub>
                      <m:sSub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𝑃</m:t>
                        </m:r>
                      </m:e>
                      <m:sub>
                        <m:r>
                          <a:rPr lang="en-US" i="1">
                            <a:solidFill>
                              <a:schemeClr val="bg1"/>
                            </a:solidFill>
                            <a:effectLst>
                              <a:outerShdw blurRad="38100" dist="38100" dir="2700000" algn="tl">
                                <a:srgbClr val="000000">
                                  <a:alpha val="43137"/>
                                </a:srgbClr>
                              </a:outerShdw>
                            </a:effectLst>
                            <a:latin typeface="Cambria Math" panose="02040503050406030204" pitchFamily="18" charset="0"/>
                          </a:rPr>
                          <m:t>1</m:t>
                        </m:r>
                      </m:sub>
                    </m:sSub>
                  </m:oMath>
                </a14:m>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 </a:t>
                </a:r>
                <a:r>
                  <a:rPr lang="en-US" i="1" dirty="0">
                    <a:solidFill>
                      <a:schemeClr val="bg1"/>
                    </a:solidFill>
                    <a:effectLst>
                      <a:outerShdw blurRad="38100" dist="38100" dir="2700000" algn="tl">
                        <a:srgbClr val="000000">
                          <a:alpha val="43137"/>
                        </a:srgbClr>
                      </a:outerShdw>
                    </a:effectLst>
                    <a:latin typeface="Century Gothic" panose="020B0502020202020204" pitchFamily="34" charset="0"/>
                    <a:ea typeface="Cambria Math" panose="02040503050406030204" pitchFamily="18" charset="0"/>
                  </a:rPr>
                  <a:t>P</a:t>
                </a:r>
                <a:r>
                  <a:rPr lang="sr-Cyrl-RS" sz="1000" i="1" dirty="0">
                    <a:solidFill>
                      <a:schemeClr val="bg1"/>
                    </a:solidFill>
                    <a:effectLst>
                      <a:outerShdw blurRad="38100" dist="38100" dir="2700000" algn="tl">
                        <a:srgbClr val="000000">
                          <a:alpha val="43137"/>
                        </a:srgbClr>
                      </a:outerShdw>
                    </a:effectLst>
                    <a:latin typeface="Century Gothic" panose="020B0502020202020204" pitchFamily="34" charset="0"/>
                    <a:ea typeface="Cambria Math" panose="02040503050406030204" pitchFamily="18" charset="0"/>
                  </a:rPr>
                  <a:t>0</a:t>
                </a:r>
              </a:p>
              <a:p>
                <a:r>
                  <a:rPr lang="sr-Cyrl-RS" dirty="0">
                    <a:solidFill>
                      <a:schemeClr val="bg1"/>
                    </a:solidFill>
                  </a:rPr>
                  <a:t>												</a:t>
                </a:r>
              </a:p>
              <a:p>
                <a14:m>
                  <m:oMath xmlns:m="http://schemas.openxmlformats.org/officeDocument/2006/math">
                    <m:f>
                      <m:fPr>
                        <m:ctrlPr>
                          <a:rPr lang="en-US" sz="2000" i="1" smtClean="0">
                            <a:solidFill>
                              <a:schemeClr val="bg1"/>
                            </a:solidFill>
                            <a:latin typeface="Cambria Math" panose="02040503050406030204" pitchFamily="18" charset="0"/>
                          </a:rPr>
                        </m:ctrlPr>
                      </m:fPr>
                      <m:num>
                        <m:sSub>
                          <m:sSubPr>
                            <m:ctrlPr>
                              <a:rPr lang="en-US" sz="2000" i="1">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sz="2000" i="1">
                                <a:solidFill>
                                  <a:schemeClr val="bg1"/>
                                </a:solidFill>
                                <a:effectLst>
                                  <a:outerShdw blurRad="38100" dist="38100" dir="2700000" algn="tl">
                                    <a:srgbClr val="000000">
                                      <a:alpha val="43137"/>
                                    </a:srgbClr>
                                  </a:outerShdw>
                                </a:effectLst>
                                <a:latin typeface="Cambria Math" panose="02040503050406030204" pitchFamily="18" charset="0"/>
                              </a:rPr>
                              <m:t>𝑃</m:t>
                            </m:r>
                          </m:e>
                          <m:sub>
                            <m:r>
                              <a:rPr lang="sr-Cyrl-RS" sz="2000" b="0" i="1" smtClean="0">
                                <a:solidFill>
                                  <a:schemeClr val="bg1"/>
                                </a:solidFill>
                                <a:effectLst>
                                  <a:outerShdw blurRad="38100" dist="38100" dir="2700000" algn="tl">
                                    <a:srgbClr val="000000">
                                      <a:alpha val="43137"/>
                                    </a:srgbClr>
                                  </a:outerShdw>
                                </a:effectLst>
                                <a:latin typeface="Cambria Math" panose="02040503050406030204" pitchFamily="18" charset="0"/>
                              </a:rPr>
                              <m:t>0</m:t>
                            </m:r>
                          </m:sub>
                        </m:sSub>
                      </m:num>
                      <m:den>
                        <m:sSub>
                          <m:sSubPr>
                            <m:ctrlPr>
                              <a:rPr lang="en-US" sz="2000" i="1">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sz="2000" i="1">
                                <a:solidFill>
                                  <a:schemeClr val="bg1"/>
                                </a:solidFill>
                                <a:effectLst>
                                  <a:outerShdw blurRad="38100" dist="38100" dir="2700000" algn="tl">
                                    <a:srgbClr val="000000">
                                      <a:alpha val="43137"/>
                                    </a:srgbClr>
                                  </a:outerShdw>
                                </a:effectLst>
                                <a:latin typeface="Cambria Math" panose="02040503050406030204" pitchFamily="18" charset="0"/>
                              </a:rPr>
                              <m:t>𝑃</m:t>
                            </m:r>
                          </m:e>
                          <m:sub>
                            <m:r>
                              <a:rPr lang="en-US" sz="2000" i="1">
                                <a:solidFill>
                                  <a:schemeClr val="bg1"/>
                                </a:solidFill>
                                <a:effectLst>
                                  <a:outerShdw blurRad="38100" dist="38100" dir="2700000" algn="tl">
                                    <a:srgbClr val="000000">
                                      <a:alpha val="43137"/>
                                    </a:srgbClr>
                                  </a:outerShdw>
                                </a:effectLst>
                                <a:latin typeface="Cambria Math" panose="02040503050406030204" pitchFamily="18" charset="0"/>
                              </a:rPr>
                              <m:t>1</m:t>
                            </m:r>
                          </m:sub>
                        </m:sSub>
                      </m:den>
                    </m:f>
                  </m:oMath>
                </a14:m>
                <a:r>
                  <a:rPr lang="en-US" sz="2000" dirty="0">
                    <a:solidFill>
                      <a:schemeClr val="bg1"/>
                    </a:solidFill>
                  </a:rPr>
                  <a:t> = </a:t>
                </a:r>
                <a14:m>
                  <m:oMath xmlns:m="http://schemas.openxmlformats.org/officeDocument/2006/math">
                    <m:f>
                      <m:fPr>
                        <m:ctrlPr>
                          <a:rPr lang="en-US" sz="200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314</m:t>
                        </m:r>
                      </m:num>
                      <m:den>
                        <m:r>
                          <a:rPr lang="en-US" sz="2000" b="0" i="1" smtClean="0">
                            <a:solidFill>
                              <a:schemeClr val="bg1"/>
                            </a:solidFill>
                            <a:latin typeface="Cambria Math" panose="02040503050406030204" pitchFamily="18" charset="0"/>
                          </a:rPr>
                          <m:t>0,01</m:t>
                        </m:r>
                      </m:den>
                    </m:f>
                  </m:oMath>
                </a14:m>
                <a:r>
                  <a:rPr lang="en-US" sz="2000" dirty="0">
                    <a:solidFill>
                      <a:schemeClr val="bg1"/>
                    </a:solidFill>
                  </a:rPr>
                  <a:t> =</a:t>
                </a:r>
                <a:r>
                  <a:rPr lang="en-US" dirty="0">
                    <a:solidFill>
                      <a:schemeClr val="bg1"/>
                    </a:solidFill>
                  </a:rPr>
                  <a:t>31400</a:t>
                </a:r>
                <a:r>
                  <a:rPr lang="sr-Cyrl-RS" dirty="0">
                    <a:solidFill>
                      <a:schemeClr val="bg1"/>
                    </a:solidFill>
                  </a:rPr>
                  <a:t> мини-панела ,</a:t>
                </a:r>
              </a:p>
              <a:p>
                <a:endParaRPr lang="sr-Cyrl-RS" dirty="0">
                  <a:solidFill>
                    <a:schemeClr val="bg1"/>
                  </a:solidFill>
                </a:endParaRPr>
              </a:p>
              <a:p>
                <a14:m>
                  <m:oMath xmlns:m="http://schemas.openxmlformats.org/officeDocument/2006/math">
                    <m:f>
                      <m:fPr>
                        <m:ctrlPr>
                          <a:rPr lang="en-US" i="1">
                            <a:solidFill>
                              <a:schemeClr val="bg1"/>
                            </a:solidFill>
                            <a:latin typeface="Cambria Math" panose="02040503050406030204" pitchFamily="18" charset="0"/>
                          </a:rPr>
                        </m:ctrlPr>
                      </m:fPr>
                      <m:num>
                        <m:sSub>
                          <m:sSub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𝑃</m:t>
                            </m:r>
                          </m:e>
                          <m:sub>
                            <m:r>
                              <a:rPr lang="sr-Cyrl-RS" i="1">
                                <a:solidFill>
                                  <a:schemeClr val="bg1"/>
                                </a:solidFill>
                                <a:effectLst>
                                  <a:outerShdw blurRad="38100" dist="38100" dir="2700000" algn="tl">
                                    <a:srgbClr val="000000">
                                      <a:alpha val="43137"/>
                                    </a:srgbClr>
                                  </a:outerShdw>
                                </a:effectLst>
                                <a:latin typeface="Cambria Math" panose="02040503050406030204" pitchFamily="18" charset="0"/>
                              </a:rPr>
                              <m:t>0</m:t>
                            </m:r>
                          </m:sub>
                        </m:sSub>
                      </m:num>
                      <m:den>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𝑃</m:t>
                        </m:r>
                      </m:den>
                    </m:f>
                  </m:oMath>
                </a14:m>
                <a:r>
                  <a:rPr lang="en-US" dirty="0">
                    <a:solidFill>
                      <a:schemeClr val="bg1"/>
                    </a:solidFill>
                  </a:rPr>
                  <a:t> = </a:t>
                </a:r>
                <a14:m>
                  <m:oMath xmlns:m="http://schemas.openxmlformats.org/officeDocument/2006/math">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314</m:t>
                        </m:r>
                      </m:num>
                      <m:den>
                        <m:r>
                          <a:rPr lang="sr-Cyrl-RS" b="0" i="1" smtClean="0">
                            <a:solidFill>
                              <a:schemeClr val="bg1"/>
                            </a:solidFill>
                            <a:latin typeface="Cambria Math" panose="02040503050406030204" pitchFamily="18" charset="0"/>
                          </a:rPr>
                          <m:t>2</m:t>
                        </m:r>
                      </m:den>
                    </m:f>
                  </m:oMath>
                </a14:m>
                <a:r>
                  <a:rPr lang="en-US" dirty="0">
                    <a:solidFill>
                      <a:schemeClr val="bg1"/>
                    </a:solidFill>
                  </a:rPr>
                  <a:t> =</a:t>
                </a:r>
                <a:r>
                  <a:rPr lang="sr-Cyrl-RS" dirty="0">
                    <a:solidFill>
                      <a:schemeClr val="bg1"/>
                    </a:solidFill>
                  </a:rPr>
                  <a:t>157 великих панела</a:t>
                </a:r>
              </a:p>
              <a:p>
                <a:endParaRPr lang="en-US" dirty="0">
                  <a:solidFill>
                    <a:schemeClr val="bg1"/>
                  </a:solidFill>
                </a:endParaRPr>
              </a:p>
              <a:p>
                <a:r>
                  <a:rPr lang="sr-Cyrl-RS" dirty="0">
                    <a:solidFill>
                      <a:schemeClr val="bg1"/>
                    </a:solidFill>
                  </a:rPr>
                  <a:t>Максимална  </a:t>
                </a:r>
                <a:r>
                  <a:rPr lang="sr-Cyrl-RS" dirty="0" err="1">
                    <a:solidFill>
                      <a:schemeClr val="bg1"/>
                    </a:solidFill>
                  </a:rPr>
                  <a:t>поплочаност</a:t>
                </a:r>
                <a:r>
                  <a:rPr lang="sr-Cyrl-RS" dirty="0">
                    <a:solidFill>
                      <a:schemeClr val="bg1"/>
                    </a:solidFill>
                  </a:rPr>
                  <a:t>  дела равни нашим моделима соларних панела је</a:t>
                </a:r>
                <a:r>
                  <a:rPr lang="en-US" dirty="0">
                    <a:solidFill>
                      <a:schemeClr val="bg1"/>
                    </a:solidFill>
                  </a:rPr>
                  <a:t> </a:t>
                </a:r>
                <a:r>
                  <a:rPr lang="sr-Cyrl-RS" dirty="0">
                    <a:solidFill>
                      <a:schemeClr val="bg1"/>
                    </a:solidFill>
                  </a:rPr>
                  <a:t>економски исплативија ако користимо мини-</a:t>
                </a:r>
                <a:r>
                  <a:rPr lang="sr-Cyrl-RS" dirty="0" err="1">
                    <a:solidFill>
                      <a:schemeClr val="bg1"/>
                    </a:solidFill>
                  </a:rPr>
                  <a:t>панеле,али</a:t>
                </a:r>
                <a:r>
                  <a:rPr lang="sr-Cyrl-RS" dirty="0">
                    <a:solidFill>
                      <a:schemeClr val="bg1"/>
                    </a:solidFill>
                  </a:rPr>
                  <a:t>, имајући у виду да треба да садрже компоненту нашег имена </a:t>
                </a:r>
                <a:r>
                  <a:rPr lang="sr-Cyrl-RS" dirty="0" err="1">
                    <a:solidFill>
                      <a:schemeClr val="bg1"/>
                    </a:solidFill>
                  </a:rPr>
                  <a:t>школе,одлучено</a:t>
                </a:r>
                <a:r>
                  <a:rPr lang="sr-Cyrl-RS" dirty="0">
                    <a:solidFill>
                      <a:schemeClr val="bg1"/>
                    </a:solidFill>
                  </a:rPr>
                  <a:t> је(демократским гласањем) да  лого-</a:t>
                </a:r>
                <a:r>
                  <a:rPr lang="sr-Cyrl-RS" b="1" dirty="0">
                    <a:solidFill>
                      <a:schemeClr val="bg1"/>
                    </a:solidFill>
                  </a:rPr>
                  <a:t>ССШ </a:t>
                </a:r>
                <a:r>
                  <a:rPr lang="sr-Cyrl-RS" dirty="0">
                    <a:solidFill>
                      <a:schemeClr val="bg1"/>
                    </a:solidFill>
                  </a:rPr>
                  <a:t>школе буде заступљен у наредним имплементацијама пројекта.</a:t>
                </a:r>
                <a:endParaRPr lang="en-US" dirty="0">
                  <a:solidFill>
                    <a:schemeClr val="bg1"/>
                  </a:solidFill>
                </a:endParaRPr>
              </a:p>
              <a:p>
                <a:endParaRPr lang="en-US" dirty="0"/>
              </a:p>
              <a:p>
                <a:endParaRPr lang="en-US" dirty="0"/>
              </a:p>
            </p:txBody>
          </p:sp>
        </mc:Choice>
        <mc:Fallback xmlns="">
          <p:sp>
            <p:nvSpPr>
              <p:cNvPr id="5" name="TextBox 4">
                <a:extLst>
                  <a:ext uri="{FF2B5EF4-FFF2-40B4-BE49-F238E27FC236}">
                    <a16:creationId xmlns:a16="http://schemas.microsoft.com/office/drawing/2014/main" id="{50980CBD-9699-4D65-A432-020487A3E28C}"/>
                  </a:ext>
                </a:extLst>
              </p:cNvPr>
              <p:cNvSpPr txBox="1">
                <a:spLocks noRot="1" noChangeAspect="1" noMove="1" noResize="1" noEditPoints="1" noAdjustHandles="1" noChangeArrowheads="1" noChangeShapeType="1" noTextEdit="1"/>
              </p:cNvSpPr>
              <p:nvPr/>
            </p:nvSpPr>
            <p:spPr>
              <a:xfrm>
                <a:off x="942940" y="634873"/>
                <a:ext cx="10684240" cy="5851474"/>
              </a:xfrm>
              <a:prstGeom prst="rect">
                <a:avLst/>
              </a:prstGeom>
              <a:blipFill>
                <a:blip r:embed="rId3"/>
                <a:stretch>
                  <a:fillRect l="-1370" t="-1354" r="-1027"/>
                </a:stretch>
              </a:blipFill>
            </p:spPr>
            <p:txBody>
              <a:bodyPr/>
              <a:lstStyle/>
              <a:p>
                <a:r>
                  <a:rPr lang="en-US">
                    <a:noFill/>
                  </a:rPr>
                  <a:t> </a:t>
                </a:r>
              </a:p>
            </p:txBody>
          </p:sp>
        </mc:Fallback>
      </mc:AlternateContent>
    </p:spTree>
    <p:extLst>
      <p:ext uri="{BB962C8B-B14F-4D97-AF65-F5344CB8AC3E}">
        <p14:creationId xmlns:p14="http://schemas.microsoft.com/office/powerpoint/2010/main" val="2439619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p:cTn id="1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5">
                                            <p:txEl>
                                              <p:pRg st="3" end="3"/>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p:cTn id="1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5">
                                            <p:txEl>
                                              <p:pRg st="4" end="4"/>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p:cTn id="2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5">
                                            <p:txEl>
                                              <p:pRg st="5" end="5"/>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 calcmode="lin" valueType="num">
                                      <p:cBhvr>
                                        <p:cTn id="27"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29" dur="500"/>
                                        <p:tgtEl>
                                          <p:spTgt spid="5">
                                            <p:txEl>
                                              <p:pRg st="6" end="6"/>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 calcmode="lin" valueType="num">
                                      <p:cBhvr>
                                        <p:cTn id="32"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34" dur="500"/>
                                        <p:tgtEl>
                                          <p:spTgt spid="5">
                                            <p:txEl>
                                              <p:pRg st="7" end="7"/>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p:cTn id="37"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38"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39" dur="500"/>
                                        <p:tgtEl>
                                          <p:spTgt spid="5">
                                            <p:txEl>
                                              <p:pRg st="8" end="8"/>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 calcmode="lin" valueType="num">
                                      <p:cBhvr>
                                        <p:cTn id="42"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43"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44" dur="500"/>
                                        <p:tgtEl>
                                          <p:spTgt spid="5">
                                            <p:txEl>
                                              <p:pRg st="9" end="9"/>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 calcmode="lin" valueType="num">
                                      <p:cBhvr>
                                        <p:cTn id="47" dur="500" fill="hold"/>
                                        <p:tgtEl>
                                          <p:spTgt spid="5">
                                            <p:txEl>
                                              <p:pRg st="11" end="11"/>
                                            </p:txEl>
                                          </p:spTgt>
                                        </p:tgtEl>
                                        <p:attrNameLst>
                                          <p:attrName>ppt_w</p:attrName>
                                        </p:attrNameLst>
                                      </p:cBhvr>
                                      <p:tavLst>
                                        <p:tav tm="0">
                                          <p:val>
                                            <p:fltVal val="0"/>
                                          </p:val>
                                        </p:tav>
                                        <p:tav tm="100000">
                                          <p:val>
                                            <p:strVal val="#ppt_w"/>
                                          </p:val>
                                        </p:tav>
                                      </p:tavLst>
                                    </p:anim>
                                    <p:anim calcmode="lin" valueType="num">
                                      <p:cBhvr>
                                        <p:cTn id="48" dur="500" fill="hold"/>
                                        <p:tgtEl>
                                          <p:spTgt spid="5">
                                            <p:txEl>
                                              <p:pRg st="11" end="11"/>
                                            </p:txEl>
                                          </p:spTgt>
                                        </p:tgtEl>
                                        <p:attrNameLst>
                                          <p:attrName>ppt_h</p:attrName>
                                        </p:attrNameLst>
                                      </p:cBhvr>
                                      <p:tavLst>
                                        <p:tav tm="0">
                                          <p:val>
                                            <p:fltVal val="0"/>
                                          </p:val>
                                        </p:tav>
                                        <p:tav tm="100000">
                                          <p:val>
                                            <p:strVal val="#ppt_h"/>
                                          </p:val>
                                        </p:tav>
                                      </p:tavLst>
                                    </p:anim>
                                    <p:animEffect transition="in" filter="fade">
                                      <p:cBhvr>
                                        <p:cTn id="49" dur="500"/>
                                        <p:tgtEl>
                                          <p:spTgt spid="5">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5">
                                            <p:txEl>
                                              <p:pRg st="13" end="13"/>
                                            </p:txEl>
                                          </p:spTgt>
                                        </p:tgtEl>
                                        <p:attrNameLst>
                                          <p:attrName>style.visibility</p:attrName>
                                        </p:attrNameLst>
                                      </p:cBhvr>
                                      <p:to>
                                        <p:strVal val="visible"/>
                                      </p:to>
                                    </p:set>
                                    <p:anim calcmode="lin" valueType="num">
                                      <p:cBhvr>
                                        <p:cTn id="54" dur="500" fill="hold"/>
                                        <p:tgtEl>
                                          <p:spTgt spid="5">
                                            <p:txEl>
                                              <p:pRg st="13" end="13"/>
                                            </p:txEl>
                                          </p:spTgt>
                                        </p:tgtEl>
                                        <p:attrNameLst>
                                          <p:attrName>ppt_w</p:attrName>
                                        </p:attrNameLst>
                                      </p:cBhvr>
                                      <p:tavLst>
                                        <p:tav tm="0">
                                          <p:val>
                                            <p:fltVal val="0"/>
                                          </p:val>
                                        </p:tav>
                                        <p:tav tm="100000">
                                          <p:val>
                                            <p:strVal val="#ppt_w"/>
                                          </p:val>
                                        </p:tav>
                                      </p:tavLst>
                                    </p:anim>
                                    <p:anim calcmode="lin" valueType="num">
                                      <p:cBhvr>
                                        <p:cTn id="55" dur="500" fill="hold"/>
                                        <p:tgtEl>
                                          <p:spTgt spid="5">
                                            <p:txEl>
                                              <p:pRg st="13" end="13"/>
                                            </p:txEl>
                                          </p:spTgt>
                                        </p:tgtEl>
                                        <p:attrNameLst>
                                          <p:attrName>ppt_h</p:attrName>
                                        </p:attrNameLst>
                                      </p:cBhvr>
                                      <p:tavLst>
                                        <p:tav tm="0">
                                          <p:val>
                                            <p:fltVal val="0"/>
                                          </p:val>
                                        </p:tav>
                                        <p:tav tm="100000">
                                          <p:val>
                                            <p:strVal val="#ppt_h"/>
                                          </p:val>
                                        </p:tav>
                                      </p:tavLst>
                                    </p:anim>
                                    <p:animEffect transition="in" filter="fade">
                                      <p:cBhvr>
                                        <p:cTn id="56"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5D36-E91E-4E2F-B54E-47CA44590A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298C83-6FEA-498F-B637-9C50EB0306FB}"/>
              </a:ext>
            </a:extLst>
          </p:cNvPr>
          <p:cNvSpPr>
            <a:spLocks noGrp="1"/>
          </p:cNvSpPr>
          <p:nvPr>
            <p:ph idx="1"/>
          </p:nvPr>
        </p:nvSpPr>
        <p:spPr/>
        <p:txBody>
          <a:bodyPr/>
          <a:lstStyle/>
          <a:p>
            <a:endParaRPr lang="en-US"/>
          </a:p>
        </p:txBody>
      </p:sp>
      <p:pic>
        <p:nvPicPr>
          <p:cNvPr id="4" name="Content Placeholder 8">
            <a:extLst>
              <a:ext uri="{FF2B5EF4-FFF2-40B4-BE49-F238E27FC236}">
                <a16:creationId xmlns:a16="http://schemas.microsoft.com/office/drawing/2014/main" id="{795B5E36-F755-4993-857D-22DFCFE71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5" name="TextBox 4">
            <a:extLst>
              <a:ext uri="{FF2B5EF4-FFF2-40B4-BE49-F238E27FC236}">
                <a16:creationId xmlns:a16="http://schemas.microsoft.com/office/drawing/2014/main" id="{519C2FD8-40B3-4668-946E-8FB32CC42C9F}"/>
              </a:ext>
            </a:extLst>
          </p:cNvPr>
          <p:cNvSpPr txBox="1"/>
          <p:nvPr/>
        </p:nvSpPr>
        <p:spPr>
          <a:xfrm>
            <a:off x="191129" y="522308"/>
            <a:ext cx="2185214" cy="707886"/>
          </a:xfrm>
          <a:prstGeom prst="rect">
            <a:avLst/>
          </a:prstGeom>
          <a:noFill/>
        </p:spPr>
        <p:txBody>
          <a:bodyPr wrap="none" rtlCol="0">
            <a:spAutoFit/>
          </a:bodyPr>
          <a:lstStyle/>
          <a:p>
            <a:r>
              <a:rPr lang="sr-Latn-RS" sz="4000" b="1" dirty="0">
                <a:solidFill>
                  <a:schemeClr val="bg1"/>
                </a:solidFill>
                <a:effectLst>
                  <a:outerShdw blurRad="38100" dist="38100" dir="2700000" algn="tl">
                    <a:srgbClr val="000000">
                      <a:alpha val="43137"/>
                    </a:srgbClr>
                  </a:outerShdw>
                </a:effectLst>
                <a:latin typeface="Century Gothic" panose="020B0502020202020204" pitchFamily="34" charset="0"/>
              </a:rPr>
              <a:t>Skratch</a:t>
            </a:r>
            <a:r>
              <a:rPr lang="sr-Latn-RS" sz="4000" b="1" dirty="0">
                <a:effectLst>
                  <a:outerShdw blurRad="38100" dist="38100" dir="2700000" algn="tl">
                    <a:srgbClr val="000000">
                      <a:alpha val="43137"/>
                    </a:srgbClr>
                  </a:outerShdw>
                </a:effectLst>
                <a:latin typeface="Century Gothic" panose="020B0502020202020204" pitchFamily="34" charset="0"/>
              </a:rPr>
              <a:t> </a:t>
            </a:r>
            <a:endParaRPr lang="en-US" sz="4000" b="1" dirty="0">
              <a:effectLst>
                <a:outerShdw blurRad="38100" dist="38100" dir="2700000" algn="tl">
                  <a:srgbClr val="000000">
                    <a:alpha val="43137"/>
                  </a:srgbClr>
                </a:outerShdw>
              </a:effectLst>
              <a:latin typeface="Century Gothic" panose="020B0502020202020204" pitchFamily="34" charset="0"/>
            </a:endParaRPr>
          </a:p>
        </p:txBody>
      </p:sp>
      <p:sp>
        <p:nvSpPr>
          <p:cNvPr id="7" name="TextBox 6">
            <a:extLst>
              <a:ext uri="{FF2B5EF4-FFF2-40B4-BE49-F238E27FC236}">
                <a16:creationId xmlns:a16="http://schemas.microsoft.com/office/drawing/2014/main" id="{ADA9A885-6670-46D2-8624-02878898CC45}"/>
              </a:ext>
            </a:extLst>
          </p:cNvPr>
          <p:cNvSpPr txBox="1"/>
          <p:nvPr/>
        </p:nvSpPr>
        <p:spPr>
          <a:xfrm>
            <a:off x="371128" y="3240038"/>
            <a:ext cx="8672256" cy="2308324"/>
          </a:xfrm>
          <a:prstGeom prst="rect">
            <a:avLst/>
          </a:prstGeom>
          <a:noFill/>
        </p:spPr>
        <p:txBody>
          <a:bodyPr wrap="square" rtlCol="0">
            <a:spAutoFit/>
          </a:bodyPr>
          <a:lstStyle/>
          <a:p>
            <a:r>
              <a:rPr lang="ru-RU" sz="2400" dirty="0">
                <a:solidFill>
                  <a:schemeClr val="bg1"/>
                </a:solidFill>
                <a:effectLst>
                  <a:outerShdw blurRad="38100" dist="38100" dir="2700000" algn="tl">
                    <a:srgbClr val="000000">
                      <a:alpha val="43137"/>
                    </a:srgbClr>
                  </a:outerShdw>
                </a:effectLst>
                <a:latin typeface="Arial Narrow" panose="020B0606020202030204" pitchFamily="34" charset="0"/>
              </a:rPr>
              <a:t>Мозаик смо у игрици формирали од 4 нивоа. Сваки ниво је базиран на једном од 4 годишњих доба. У првом нивоу морају се сакупити све линије. Када их сакупите, оне се спајају и формирају правоугли троугао. У следећем нивоу избегавате црвене, а хватате плаве параболе. У трећем нивоу избегавате облаке који представљају елипсе. За прелазак последњег нивоа морате ухватити </a:t>
            </a:r>
            <a:r>
              <a:rPr lang="ru-RU" sz="2400" i="1" dirty="0">
                <a:solidFill>
                  <a:schemeClr val="bg1"/>
                </a:solidFill>
                <a:effectLst>
                  <a:outerShdw blurRad="38100" dist="38100" dir="2700000" algn="tl">
                    <a:srgbClr val="000000">
                      <a:alpha val="43137"/>
                    </a:srgbClr>
                  </a:outerShdw>
                </a:effectLst>
                <a:latin typeface="Arial Narrow" panose="020B0606020202030204" pitchFamily="34" charset="0"/>
              </a:rPr>
              <a:t>sin</a:t>
            </a:r>
            <a:r>
              <a:rPr lang="ru-RU" sz="2400" dirty="0">
                <a:solidFill>
                  <a:schemeClr val="bg1"/>
                </a:solidFill>
                <a:effectLst>
                  <a:outerShdw blurRad="38100" dist="38100" dir="2700000" algn="tl">
                    <a:srgbClr val="000000">
                      <a:alpha val="43137"/>
                    </a:srgbClr>
                  </a:outerShdw>
                </a:effectLst>
                <a:latin typeface="Arial Narrow" panose="020B0606020202030204" pitchFamily="34" charset="0"/>
              </a:rPr>
              <a:t> и </a:t>
            </a:r>
            <a:r>
              <a:rPr lang="ru-RU" sz="2400" i="1" dirty="0">
                <a:solidFill>
                  <a:schemeClr val="bg1"/>
                </a:solidFill>
                <a:effectLst>
                  <a:outerShdw blurRad="38100" dist="38100" dir="2700000" algn="tl">
                    <a:srgbClr val="000000">
                      <a:alpha val="43137"/>
                    </a:srgbClr>
                  </a:outerShdw>
                </a:effectLst>
                <a:latin typeface="Arial Narrow" panose="020B0606020202030204" pitchFamily="34" charset="0"/>
              </a:rPr>
              <a:t>cos</a:t>
            </a:r>
            <a:r>
              <a:rPr lang="ru-RU" sz="2400" dirty="0">
                <a:solidFill>
                  <a:schemeClr val="bg1"/>
                </a:solidFill>
                <a:effectLst>
                  <a:outerShdw blurRad="38100" dist="38100" dir="2700000" algn="tl">
                    <a:srgbClr val="000000">
                      <a:alpha val="43137"/>
                    </a:srgbClr>
                  </a:outerShdw>
                </a:effectLst>
                <a:latin typeface="Arial Narrow" panose="020B0606020202030204" pitchFamily="34" charset="0"/>
              </a:rPr>
              <a:t>.</a:t>
            </a:r>
          </a:p>
        </p:txBody>
      </p:sp>
      <p:pic>
        <p:nvPicPr>
          <p:cNvPr id="8" name="Picture 7">
            <a:extLst>
              <a:ext uri="{FF2B5EF4-FFF2-40B4-BE49-F238E27FC236}">
                <a16:creationId xmlns:a16="http://schemas.microsoft.com/office/drawing/2014/main" id="{D94118A5-1F77-43FC-B75D-036CB88B4CC4}"/>
              </a:ext>
            </a:extLst>
          </p:cNvPr>
          <p:cNvPicPr>
            <a:picLocks noChangeAspect="1"/>
          </p:cNvPicPr>
          <p:nvPr/>
        </p:nvPicPr>
        <p:blipFill>
          <a:blip r:embed="rId3" cstate="print"/>
          <a:stretch>
            <a:fillRect/>
          </a:stretch>
        </p:blipFill>
        <p:spPr>
          <a:xfrm>
            <a:off x="6104189" y="275567"/>
            <a:ext cx="2475500" cy="1816263"/>
          </a:xfrm>
          <a:prstGeom prst="rect">
            <a:avLst/>
          </a:prstGeom>
        </p:spPr>
      </p:pic>
      <p:pic>
        <p:nvPicPr>
          <p:cNvPr id="9" name="Picture 8">
            <a:extLst>
              <a:ext uri="{FF2B5EF4-FFF2-40B4-BE49-F238E27FC236}">
                <a16:creationId xmlns:a16="http://schemas.microsoft.com/office/drawing/2014/main" id="{BDD6E052-5D3C-4005-B02A-39DE61CBE594}"/>
              </a:ext>
            </a:extLst>
          </p:cNvPr>
          <p:cNvPicPr>
            <a:picLocks noChangeAspect="1"/>
          </p:cNvPicPr>
          <p:nvPr/>
        </p:nvPicPr>
        <p:blipFill>
          <a:blip r:embed="rId4" cstate="print"/>
          <a:stretch>
            <a:fillRect/>
          </a:stretch>
        </p:blipFill>
        <p:spPr>
          <a:xfrm>
            <a:off x="9263901" y="275567"/>
            <a:ext cx="2475500" cy="1850564"/>
          </a:xfrm>
          <a:prstGeom prst="rect">
            <a:avLst/>
          </a:prstGeom>
        </p:spPr>
      </p:pic>
      <p:pic>
        <p:nvPicPr>
          <p:cNvPr id="10" name="Picture 9">
            <a:extLst>
              <a:ext uri="{FF2B5EF4-FFF2-40B4-BE49-F238E27FC236}">
                <a16:creationId xmlns:a16="http://schemas.microsoft.com/office/drawing/2014/main" id="{65732E4E-75B9-4D9C-A7F1-248E8CCA6983}"/>
              </a:ext>
            </a:extLst>
          </p:cNvPr>
          <p:cNvPicPr>
            <a:picLocks noChangeAspect="1"/>
          </p:cNvPicPr>
          <p:nvPr/>
        </p:nvPicPr>
        <p:blipFill>
          <a:blip r:embed="rId5" cstate="print"/>
          <a:stretch>
            <a:fillRect/>
          </a:stretch>
        </p:blipFill>
        <p:spPr>
          <a:xfrm>
            <a:off x="9118135" y="2456956"/>
            <a:ext cx="2475501" cy="1850591"/>
          </a:xfrm>
          <a:prstGeom prst="rect">
            <a:avLst/>
          </a:prstGeom>
        </p:spPr>
      </p:pic>
      <p:pic>
        <p:nvPicPr>
          <p:cNvPr id="11" name="Picture 10">
            <a:extLst>
              <a:ext uri="{FF2B5EF4-FFF2-40B4-BE49-F238E27FC236}">
                <a16:creationId xmlns:a16="http://schemas.microsoft.com/office/drawing/2014/main" id="{9E512E83-91C9-4F8B-B7C8-F627CEDE280D}"/>
              </a:ext>
            </a:extLst>
          </p:cNvPr>
          <p:cNvPicPr>
            <a:picLocks noChangeAspect="1"/>
          </p:cNvPicPr>
          <p:nvPr/>
        </p:nvPicPr>
        <p:blipFill>
          <a:blip r:embed="rId6" cstate="print"/>
          <a:stretch>
            <a:fillRect/>
          </a:stretch>
        </p:blipFill>
        <p:spPr>
          <a:xfrm>
            <a:off x="9118135" y="4656053"/>
            <a:ext cx="2475501" cy="1840481"/>
          </a:xfrm>
          <a:prstGeom prst="rect">
            <a:avLst/>
          </a:prstGeom>
        </p:spPr>
      </p:pic>
      <p:pic>
        <p:nvPicPr>
          <p:cNvPr id="14" name="Picture 13">
            <a:extLst>
              <a:ext uri="{FF2B5EF4-FFF2-40B4-BE49-F238E27FC236}">
                <a16:creationId xmlns:a16="http://schemas.microsoft.com/office/drawing/2014/main" id="{4D0F2D0B-92F0-49DC-AAD6-57CB3A423CF0}"/>
              </a:ext>
            </a:extLst>
          </p:cNvPr>
          <p:cNvPicPr>
            <a:picLocks noChangeAspect="1"/>
          </p:cNvPicPr>
          <p:nvPr/>
        </p:nvPicPr>
        <p:blipFill>
          <a:blip r:embed="rId7"/>
          <a:stretch>
            <a:fillRect/>
          </a:stretch>
        </p:blipFill>
        <p:spPr>
          <a:xfrm>
            <a:off x="3012881" y="241266"/>
            <a:ext cx="2407096" cy="1816263"/>
          </a:xfrm>
          <a:prstGeom prst="rect">
            <a:avLst/>
          </a:prstGeom>
        </p:spPr>
      </p:pic>
    </p:spTree>
    <p:extLst>
      <p:ext uri="{BB962C8B-B14F-4D97-AF65-F5344CB8AC3E}">
        <p14:creationId xmlns:p14="http://schemas.microsoft.com/office/powerpoint/2010/main" val="7468108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700EB-0E7B-4F47-AC9C-D8D9FD0A94EE}"/>
              </a:ext>
            </a:extLst>
          </p:cNvPr>
          <p:cNvSpPr>
            <a:spLocks noGrp="1"/>
          </p:cNvSpPr>
          <p:nvPr>
            <p:ph type="title"/>
          </p:nvPr>
        </p:nvSpPr>
        <p:spPr/>
        <p:txBody>
          <a:bodyPr/>
          <a:lstStyle/>
          <a:p>
            <a:r>
              <a:rPr lang="sr-Latn-RS" dirty="0">
                <a:effectLst>
                  <a:outerShdw blurRad="38100" dist="38100" dir="2700000" algn="tl">
                    <a:srgbClr val="000000">
                      <a:alpha val="43137"/>
                    </a:srgbClr>
                  </a:outerShdw>
                </a:effectLst>
              </a:rPr>
              <a:t>ž</a:t>
            </a:r>
            <a:endParaRPr lang="en-US" dirty="0">
              <a:effectLst>
                <a:outerShdw blurRad="38100" dist="38100" dir="2700000" algn="tl">
                  <a:srgbClr val="000000">
                    <a:alpha val="43137"/>
                  </a:srgbClr>
                </a:outerShdw>
              </a:effectLst>
            </a:endParaRPr>
          </a:p>
        </p:txBody>
      </p:sp>
      <p:pic>
        <p:nvPicPr>
          <p:cNvPr id="14" name="Content Placeholder 13">
            <a:extLst>
              <a:ext uri="{FF2B5EF4-FFF2-40B4-BE49-F238E27FC236}">
                <a16:creationId xmlns:a16="http://schemas.microsoft.com/office/drawing/2014/main" id="{A89C40BE-EE2B-41D6-8A44-919F936AF3C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0872" y="1173467"/>
            <a:ext cx="5756728" cy="35575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Content Placeholder 8">
            <a:extLst>
              <a:ext uri="{FF2B5EF4-FFF2-40B4-BE49-F238E27FC236}">
                <a16:creationId xmlns:a16="http://schemas.microsoft.com/office/drawing/2014/main" id="{BA0CF5C8-481E-4DA3-99B0-AEAD212F75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TextBox 4">
            <a:extLst>
              <a:ext uri="{FF2B5EF4-FFF2-40B4-BE49-F238E27FC236}">
                <a16:creationId xmlns:a16="http://schemas.microsoft.com/office/drawing/2014/main" id="{3E1DF8A9-7982-49D0-A6E2-6D460986D5FE}"/>
              </a:ext>
            </a:extLst>
          </p:cNvPr>
          <p:cNvSpPr txBox="1"/>
          <p:nvPr/>
        </p:nvSpPr>
        <p:spPr>
          <a:xfrm>
            <a:off x="393587" y="274807"/>
            <a:ext cx="6335486" cy="707886"/>
          </a:xfrm>
          <a:prstGeom prst="rect">
            <a:avLst/>
          </a:prstGeom>
          <a:noFill/>
        </p:spPr>
        <p:txBody>
          <a:bodyPr wrap="square" rtlCol="0">
            <a:spAutoFit/>
          </a:bodyPr>
          <a:lstStyle/>
          <a:p>
            <a:r>
              <a:rPr lang="sr-Cyrl-RS" sz="4000" b="1" dirty="0">
                <a:solidFill>
                  <a:schemeClr val="bg1"/>
                </a:solidFill>
                <a:effectLst>
                  <a:outerShdw blurRad="38100" dist="38100" dir="2700000" algn="tl">
                    <a:srgbClr val="000000">
                      <a:alpha val="43137"/>
                    </a:srgbClr>
                  </a:outerShdw>
                </a:effectLst>
                <a:latin typeface="Century Gothic" panose="020B0502020202020204" pitchFamily="34" charset="0"/>
              </a:rPr>
              <a:t>ИСТРАЖИВАЛИ СМО</a:t>
            </a:r>
            <a:r>
              <a:rPr lang="sr-Latn-RS" sz="4000" b="1" dirty="0">
                <a:solidFill>
                  <a:schemeClr val="bg1"/>
                </a:solidFill>
                <a:effectLst>
                  <a:outerShdw blurRad="38100" dist="38100" dir="2700000" algn="tl">
                    <a:srgbClr val="000000">
                      <a:alpha val="43137"/>
                    </a:srgbClr>
                  </a:outerShdw>
                </a:effectLst>
                <a:latin typeface="Century Gothic" panose="020B0502020202020204" pitchFamily="34" charset="0"/>
              </a:rPr>
              <a:t>...</a:t>
            </a:r>
          </a:p>
        </p:txBody>
      </p:sp>
      <p:sp>
        <p:nvSpPr>
          <p:cNvPr id="6" name="TextBox 5">
            <a:extLst>
              <a:ext uri="{FF2B5EF4-FFF2-40B4-BE49-F238E27FC236}">
                <a16:creationId xmlns:a16="http://schemas.microsoft.com/office/drawing/2014/main" id="{46B0F198-B53D-4113-9F8E-3ACFB7947B37}"/>
              </a:ext>
            </a:extLst>
          </p:cNvPr>
          <p:cNvSpPr txBox="1"/>
          <p:nvPr/>
        </p:nvSpPr>
        <p:spPr>
          <a:xfrm>
            <a:off x="6657721" y="458966"/>
            <a:ext cx="5257800" cy="2031325"/>
          </a:xfrm>
          <a:prstGeom prst="rect">
            <a:avLst/>
          </a:prstGeom>
          <a:noFill/>
        </p:spPr>
        <p:txBody>
          <a:bodyPr wrap="square" rtlCol="0">
            <a:spAutoFit/>
          </a:bodyPr>
          <a:lstStyle/>
          <a:p>
            <a:pPr algn="ct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Elon Musk је недавно представио соларни цреп</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који би</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у његовој визији будућности</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треба</a:t>
            </a:r>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л</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о да  замени ружне соларне панеле на крововима и најавио како</a:t>
            </a:r>
          </a:p>
          <a:p>
            <a:pPr algn="ct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ће њихов соларни кров бити јефтинији за производњу и постављање од традиционалног крова</a:t>
            </a:r>
            <a:endParaRPr lang="sr-Latn-R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7" name="TextBox 6">
            <a:extLst>
              <a:ext uri="{FF2B5EF4-FFF2-40B4-BE49-F238E27FC236}">
                <a16:creationId xmlns:a16="http://schemas.microsoft.com/office/drawing/2014/main" id="{E4196AE0-830F-47F5-A907-807B31C98A78}"/>
              </a:ext>
            </a:extLst>
          </p:cNvPr>
          <p:cNvSpPr txBox="1"/>
          <p:nvPr/>
        </p:nvSpPr>
        <p:spPr>
          <a:xfrm>
            <a:off x="4286250" y="4001294"/>
            <a:ext cx="184731" cy="369332"/>
          </a:xfrm>
          <a:prstGeom prst="rect">
            <a:avLst/>
          </a:prstGeom>
          <a:noFill/>
        </p:spPr>
        <p:txBody>
          <a:bodyPr wrap="none" rtlCol="0">
            <a:spAutoFit/>
          </a:bodyPr>
          <a:lstStyle/>
          <a:p>
            <a:endParaRPr lang="en-US"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646903DA-090D-4267-B89C-8A1D047CD6B4}"/>
              </a:ext>
            </a:extLst>
          </p:cNvPr>
          <p:cNvSpPr txBox="1"/>
          <p:nvPr/>
        </p:nvSpPr>
        <p:spPr>
          <a:xfrm>
            <a:off x="670392" y="4881525"/>
            <a:ext cx="10851215" cy="1015663"/>
          </a:xfrm>
          <a:prstGeom prst="rect">
            <a:avLst/>
          </a:prstGeom>
          <a:noFill/>
        </p:spPr>
        <p:txBody>
          <a:bodyPr wrap="square" rtlCol="0">
            <a:spAutoFit/>
          </a:bodyPr>
          <a:lstStyle/>
          <a:p>
            <a:pPr algn="ctr"/>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Овај цреп се производи од стакла и изгледа готово једнако</a:t>
            </a: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 као и класичан, али притом производи струју</a:t>
            </a: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 </a:t>
            </a:r>
          </a:p>
          <a:p>
            <a:pPr algn="ct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5" name="TextBox 14">
            <a:extLst>
              <a:ext uri="{FF2B5EF4-FFF2-40B4-BE49-F238E27FC236}">
                <a16:creationId xmlns:a16="http://schemas.microsoft.com/office/drawing/2014/main" id="{CCA4A833-39E2-4F2D-8B21-803520B01277}"/>
              </a:ext>
            </a:extLst>
          </p:cNvPr>
          <p:cNvSpPr txBox="1"/>
          <p:nvPr/>
        </p:nvSpPr>
        <p:spPr>
          <a:xfrm>
            <a:off x="666086" y="5836975"/>
            <a:ext cx="11525914" cy="969496"/>
          </a:xfrm>
          <a:prstGeom prst="rect">
            <a:avLst/>
          </a:prstGeom>
          <a:noFill/>
        </p:spPr>
        <p:txBody>
          <a:bodyPr wrap="square" rtlCol="0">
            <a:spAutoFit/>
          </a:bodyPr>
          <a:lstStyle/>
          <a:p>
            <a:pPr algn="ctr"/>
            <a:r>
              <a:rPr lang="ru-RU" sz="1900" b="1" dirty="0">
                <a:solidFill>
                  <a:schemeClr val="bg1"/>
                </a:solidFill>
                <a:effectLst>
                  <a:outerShdw blurRad="38100" dist="38100" dir="2700000" algn="tl">
                    <a:srgbClr val="000000">
                      <a:alpha val="43137"/>
                    </a:srgbClr>
                  </a:outerShdw>
                </a:effectLst>
                <a:latin typeface="Century Gothic" panose="020B0502020202020204" pitchFamily="34" charset="0"/>
              </a:rPr>
              <a:t>Основно питање је: „Желите ли кров који изгледа боље,</a:t>
            </a:r>
            <a:r>
              <a:rPr lang="en-US" sz="1900" b="1"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ru-RU" sz="1900" b="1" dirty="0">
                <a:solidFill>
                  <a:schemeClr val="bg1"/>
                </a:solidFill>
                <a:effectLst>
                  <a:outerShdw blurRad="38100" dist="38100" dir="2700000" algn="tl">
                    <a:srgbClr val="000000">
                      <a:alpha val="43137"/>
                    </a:srgbClr>
                  </a:outerShdw>
                </a:effectLst>
                <a:latin typeface="Century Gothic" panose="020B0502020202020204" pitchFamily="34" charset="0"/>
              </a:rPr>
              <a:t> траје дупло дуже,</a:t>
            </a:r>
            <a:r>
              <a:rPr lang="en-US" sz="1900" b="1"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ru-RU" sz="1900" b="1" dirty="0">
                <a:solidFill>
                  <a:schemeClr val="bg1"/>
                </a:solidFill>
                <a:effectLst>
                  <a:outerShdw blurRad="38100" dist="38100" dir="2700000" algn="tl">
                    <a:srgbClr val="000000">
                      <a:alpha val="43137"/>
                    </a:srgbClr>
                  </a:outerShdw>
                </a:effectLst>
                <a:latin typeface="Century Gothic" panose="020B0502020202020204" pitchFamily="34" charset="0"/>
              </a:rPr>
              <a:t>јефтинији је </a:t>
            </a:r>
            <a:endParaRPr lang="en-US" sz="1900" b="1"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ru-RU" sz="1900" b="1" dirty="0">
                <a:solidFill>
                  <a:schemeClr val="bg1"/>
                </a:solidFill>
                <a:effectLst>
                  <a:outerShdw blurRad="38100" dist="38100" dir="2700000" algn="tl">
                    <a:srgbClr val="000000">
                      <a:alpha val="43137"/>
                    </a:srgbClr>
                  </a:outerShdw>
                </a:effectLst>
                <a:latin typeface="Century Gothic" panose="020B0502020202020204" pitchFamily="34" charset="0"/>
              </a:rPr>
              <a:t>и производи електричну енергију?“</a:t>
            </a:r>
          </a:p>
          <a:p>
            <a:endParaRPr lang="en-US" sz="1900"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7F57EA5D-67DF-4CE0-97A4-17DAAAC37108}"/>
              </a:ext>
            </a:extLst>
          </p:cNvPr>
          <p:cNvSpPr txBox="1"/>
          <p:nvPr/>
        </p:nvSpPr>
        <p:spPr>
          <a:xfrm>
            <a:off x="6657721" y="2771287"/>
            <a:ext cx="5257800" cy="1754326"/>
          </a:xfrm>
          <a:prstGeom prst="rect">
            <a:avLst/>
          </a:prstGeom>
          <a:noFill/>
        </p:spPr>
        <p:txBody>
          <a:bodyPr wrap="square" rtlCol="0">
            <a:spAutoFit/>
          </a:bodyPr>
          <a:lstStyle/>
          <a:p>
            <a:pPr algn="ct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Musk</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очекује да ће до уштеде доћи са испоруком робе.</a:t>
            </a:r>
          </a:p>
          <a:p>
            <a:pPr algn="ct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Традиционални цреп је тежак, гломазан и ломљив.</a:t>
            </a:r>
          </a:p>
          <a:p>
            <a:pPr algn="ctr"/>
            <a:r>
              <a:rPr lang="en-US" dirty="0" err="1">
                <a:solidFill>
                  <a:schemeClr val="bg1"/>
                </a:solidFill>
                <a:effectLst>
                  <a:outerShdw blurRad="38100" dist="38100" dir="2700000" algn="tl">
                    <a:srgbClr val="000000">
                      <a:alpha val="43137"/>
                    </a:srgbClr>
                  </a:outerShdw>
                </a:effectLst>
                <a:latin typeface="Century Gothic" panose="020B0502020202020204" pitchFamily="34" charset="0"/>
              </a:rPr>
              <a:t>Muskov</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 цреп је лакши за петину класичног црепа и лакше га је транспортовати</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sr-Latn-R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3" name="Picture 2">
            <a:extLst>
              <a:ext uri="{FF2B5EF4-FFF2-40B4-BE49-F238E27FC236}">
                <a16:creationId xmlns:a16="http://schemas.microsoft.com/office/drawing/2014/main" id="{B45048F7-6FC2-4448-A941-92D06B2A00CB}"/>
              </a:ext>
            </a:extLst>
          </p:cNvPr>
          <p:cNvPicPr>
            <a:picLocks noChangeAspect="1"/>
          </p:cNvPicPr>
          <p:nvPr/>
        </p:nvPicPr>
        <p:blipFill>
          <a:blip r:embed="rId4"/>
          <a:stretch>
            <a:fillRect/>
          </a:stretch>
        </p:blipFill>
        <p:spPr>
          <a:xfrm>
            <a:off x="371500" y="1041046"/>
            <a:ext cx="5944115" cy="3743268"/>
          </a:xfrm>
          <a:prstGeom prst="rect">
            <a:avLst/>
          </a:prstGeom>
        </p:spPr>
      </p:pic>
    </p:spTree>
    <p:extLst>
      <p:ext uri="{BB962C8B-B14F-4D97-AF65-F5344CB8AC3E}">
        <p14:creationId xmlns:p14="http://schemas.microsoft.com/office/powerpoint/2010/main" val="348728501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500"/>
                                        <p:tgtEl>
                                          <p:spTgt spid="11">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500"/>
                                        <p:tgtEl>
                                          <p:spTgt spid="1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FD01-23CA-4851-94CC-1C8E5CA43622}"/>
              </a:ext>
            </a:extLst>
          </p:cNvPr>
          <p:cNvSpPr>
            <a:spLocks noGrp="1"/>
          </p:cNvSpPr>
          <p:nvPr>
            <p:ph type="title"/>
          </p:nvPr>
        </p:nvSpPr>
        <p:spPr/>
        <p:txBody>
          <a:bodyPr/>
          <a:lstStyle/>
          <a:p>
            <a:endParaRPr lang="en-US" b="1" dirty="0">
              <a:effectLst>
                <a:outerShdw blurRad="38100" dist="38100" dir="2700000" algn="tl">
                  <a:srgbClr val="000000">
                    <a:alpha val="43137"/>
                  </a:srgbClr>
                </a:outerShdw>
              </a:effectLst>
            </a:endParaRPr>
          </a:p>
        </p:txBody>
      </p:sp>
      <p:pic>
        <p:nvPicPr>
          <p:cNvPr id="7" name="Content Placeholder 6">
            <a:extLst>
              <a:ext uri="{FF2B5EF4-FFF2-40B4-BE49-F238E27FC236}">
                <a16:creationId xmlns:a16="http://schemas.microsoft.com/office/drawing/2014/main" id="{AC7D3A5B-ED4D-4896-BBDB-6B0F55C7AD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124343" y="225304"/>
            <a:ext cx="1648557" cy="1465384"/>
          </a:xfrm>
        </p:spPr>
      </p:pic>
      <p:pic>
        <p:nvPicPr>
          <p:cNvPr id="4" name="Content Placeholder 8">
            <a:extLst>
              <a:ext uri="{FF2B5EF4-FFF2-40B4-BE49-F238E27FC236}">
                <a16:creationId xmlns:a16="http://schemas.microsoft.com/office/drawing/2014/main" id="{B55ACCED-258C-4958-B18F-3FFB17C78C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96" y="-28010"/>
            <a:ext cx="12192000" cy="6858001"/>
          </a:xfrm>
          <a:prstGeom prst="rect">
            <a:avLst/>
          </a:prstGeom>
        </p:spPr>
      </p:pic>
      <p:sp>
        <p:nvSpPr>
          <p:cNvPr id="5" name="TextBox 4">
            <a:extLst>
              <a:ext uri="{FF2B5EF4-FFF2-40B4-BE49-F238E27FC236}">
                <a16:creationId xmlns:a16="http://schemas.microsoft.com/office/drawing/2014/main" id="{A03CB9E7-46AD-4EBD-9014-856E1D1D4737}"/>
              </a:ext>
            </a:extLst>
          </p:cNvPr>
          <p:cNvSpPr txBox="1"/>
          <p:nvPr/>
        </p:nvSpPr>
        <p:spPr>
          <a:xfrm>
            <a:off x="166810" y="348283"/>
            <a:ext cx="11606090" cy="1200329"/>
          </a:xfrm>
          <a:prstGeom prst="rect">
            <a:avLst/>
          </a:prstGeom>
          <a:noFill/>
        </p:spPr>
        <p:txBody>
          <a:bodyPr wrap="square" rtlCol="0">
            <a:spAutoFit/>
          </a:bodyPr>
          <a:lstStyle/>
          <a:p>
            <a:pPr algn="ctr"/>
            <a:r>
              <a:rPr lang="sr-Cyrl-RS" sz="3600" b="1" dirty="0">
                <a:solidFill>
                  <a:schemeClr val="bg1"/>
                </a:solidFill>
                <a:effectLst>
                  <a:outerShdw blurRad="38100" dist="38100" dir="2700000" algn="tl">
                    <a:srgbClr val="000000">
                      <a:alpha val="43137"/>
                    </a:srgbClr>
                  </a:outerShdw>
                </a:effectLst>
                <a:latin typeface="Century Gothic" panose="020B0502020202020204" pitchFamily="34" charset="0"/>
              </a:rPr>
              <a:t>НАШ МОЗАИК</a:t>
            </a:r>
          </a:p>
          <a:p>
            <a:pPr algn="ctr"/>
            <a:r>
              <a:rPr lang="sr-Cyrl-RS" sz="3600" b="1" dirty="0">
                <a:solidFill>
                  <a:schemeClr val="bg1"/>
                </a:solidFill>
                <a:effectLst>
                  <a:outerShdw blurRad="38100" dist="38100" dir="2700000" algn="tl">
                    <a:srgbClr val="000000">
                      <a:alpha val="43137"/>
                    </a:srgbClr>
                  </a:outerShdw>
                </a:effectLst>
                <a:latin typeface="Century Gothic" panose="020B0502020202020204" pitchFamily="34" charset="0"/>
              </a:rPr>
              <a:t>Друштвена игра</a:t>
            </a:r>
            <a:r>
              <a:rPr lang="en-US" sz="3600" b="1"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sr-Cyrl-RS" sz="3600" b="1" dirty="0">
                <a:solidFill>
                  <a:schemeClr val="bg1"/>
                </a:solidFill>
                <a:effectLst>
                  <a:outerShdw blurRad="38100" dist="38100" dir="2700000" algn="tl">
                    <a:srgbClr val="000000">
                      <a:alpha val="43137"/>
                    </a:srgbClr>
                  </a:outerShdw>
                </a:effectLst>
                <a:latin typeface="Century Gothic" panose="020B0502020202020204" pitchFamily="34" charset="0"/>
              </a:rPr>
              <a:t>имплементација </a:t>
            </a:r>
            <a:r>
              <a:rPr lang="sr-Cyrl-BA" sz="3600" b="1" dirty="0">
                <a:solidFill>
                  <a:schemeClr val="bg1"/>
                </a:solidFill>
                <a:effectLst>
                  <a:outerShdw blurRad="38100" dist="38100" dir="2700000" algn="tl">
                    <a:srgbClr val="000000">
                      <a:alpha val="43137"/>
                    </a:srgbClr>
                  </a:outerShdw>
                </a:effectLst>
                <a:latin typeface="Century Gothic" panose="020B0502020202020204" pitchFamily="34" charset="0"/>
              </a:rPr>
              <a:t>у настави </a:t>
            </a:r>
            <a:endParaRPr lang="en-US" sz="36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6" name="TextBox 5">
            <a:extLst>
              <a:ext uri="{FF2B5EF4-FFF2-40B4-BE49-F238E27FC236}">
                <a16:creationId xmlns:a16="http://schemas.microsoft.com/office/drawing/2014/main" id="{9AECC821-DE9A-4060-A125-6C7EF5C5D129}"/>
              </a:ext>
            </a:extLst>
          </p:cNvPr>
          <p:cNvSpPr txBox="1"/>
          <p:nvPr/>
        </p:nvSpPr>
        <p:spPr>
          <a:xfrm>
            <a:off x="3917507" y="1841255"/>
            <a:ext cx="6684885" cy="1015663"/>
          </a:xfrm>
          <a:prstGeom prst="rect">
            <a:avLst/>
          </a:prstGeom>
          <a:noFill/>
        </p:spPr>
        <p:txBody>
          <a:bodyPr wrap="square" rtlCol="0">
            <a:spAutoFit/>
          </a:bodyPr>
          <a:lstStyle/>
          <a:p>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Направили смо игру која се састоји од 20 поља.</a:t>
            </a:r>
          </a:p>
          <a:p>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 Свако поље на једној страни има један број,</a:t>
            </a:r>
          </a:p>
          <a:p>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а на другој део слике</a:t>
            </a:r>
            <a:endParaRPr lang="en-US" sz="2000"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A6F4A46F-F1A0-4A1B-A923-34BDAAB96C95}"/>
              </a:ext>
            </a:extLst>
          </p:cNvPr>
          <p:cNvSpPr txBox="1"/>
          <p:nvPr/>
        </p:nvSpPr>
        <p:spPr>
          <a:xfrm>
            <a:off x="3927928" y="3084946"/>
            <a:ext cx="7491153" cy="2246769"/>
          </a:xfrm>
          <a:prstGeom prst="rect">
            <a:avLst/>
          </a:prstGeom>
          <a:noFill/>
        </p:spPr>
        <p:txBody>
          <a:bodyPr wrap="none" rtlCol="0">
            <a:spAutoFit/>
          </a:bodyPr>
          <a:lstStyle/>
          <a:p>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Сваки број има своје питање. Такмичар изабере број и</a:t>
            </a:r>
          </a:p>
          <a:p>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 затим добије питање.</a:t>
            </a:r>
          </a:p>
          <a:p>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Када такмичар одговори тачно,</a:t>
            </a:r>
          </a:p>
          <a:p>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 он окреће поље и самим тим открива део слике. </a:t>
            </a:r>
          </a:p>
          <a:p>
            <a:endParaRPr lang="ru-RU" sz="2000"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Питања се могу прилагођавати </a:t>
            </a:r>
          </a:p>
          <a:p>
            <a:r>
              <a:rPr lang="ru-RU" sz="2000" dirty="0">
                <a:solidFill>
                  <a:schemeClr val="bg1"/>
                </a:solidFill>
                <a:effectLst>
                  <a:outerShdw blurRad="38100" dist="38100" dir="2700000" algn="tl">
                    <a:srgbClr val="000000">
                      <a:alpha val="43137"/>
                    </a:srgbClr>
                  </a:outerShdw>
                </a:effectLst>
                <a:latin typeface="Century Gothic" panose="020B0502020202020204" pitchFamily="34" charset="0"/>
              </a:rPr>
              <a:t>ма ком наставном градиву.</a:t>
            </a:r>
            <a:endParaRPr lang="sr-Latn-R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9" name="TextBox 8">
            <a:extLst>
              <a:ext uri="{FF2B5EF4-FFF2-40B4-BE49-F238E27FC236}">
                <a16:creationId xmlns:a16="http://schemas.microsoft.com/office/drawing/2014/main" id="{D687FDDA-6A06-40C4-A506-3557A1B2F507}"/>
              </a:ext>
            </a:extLst>
          </p:cNvPr>
          <p:cNvSpPr txBox="1"/>
          <p:nvPr/>
        </p:nvSpPr>
        <p:spPr>
          <a:xfrm>
            <a:off x="1698759" y="5870146"/>
            <a:ext cx="6505306" cy="707886"/>
          </a:xfrm>
          <a:prstGeom prst="rect">
            <a:avLst/>
          </a:prstGeom>
          <a:noFill/>
        </p:spPr>
        <p:txBody>
          <a:bodyPr wrap="none" rtlCol="0">
            <a:spAutoFit/>
          </a:bodyPr>
          <a:lstStyle/>
          <a:p>
            <a:pPr algn="ctr"/>
            <a:r>
              <a:rPr lang="ru-RU" sz="2000" b="1" dirty="0">
                <a:solidFill>
                  <a:schemeClr val="bg1"/>
                </a:solidFill>
                <a:effectLst>
                  <a:outerShdw blurRad="38100" dist="38100" dir="2700000" algn="tl">
                    <a:srgbClr val="000000">
                      <a:alpha val="43137"/>
                    </a:srgbClr>
                  </a:outerShdw>
                </a:effectLst>
                <a:latin typeface="Century Gothic" panose="020B0502020202020204" pitchFamily="34" charset="0"/>
              </a:rPr>
              <a:t>Циљ игре је да се са што мање отворених поља</a:t>
            </a:r>
          </a:p>
          <a:p>
            <a:pPr algn="ctr"/>
            <a:r>
              <a:rPr lang="ru-RU" sz="2000" b="1" dirty="0">
                <a:solidFill>
                  <a:schemeClr val="bg1"/>
                </a:solidFill>
                <a:effectLst>
                  <a:outerShdw blurRad="38100" dist="38100" dir="2700000" algn="tl">
                    <a:srgbClr val="000000">
                      <a:alpha val="43137"/>
                    </a:srgbClr>
                  </a:outerShdw>
                </a:effectLst>
                <a:latin typeface="Century Gothic" panose="020B0502020202020204" pitchFamily="34" charset="0"/>
              </a:rPr>
              <a:t> такмичар погоди шта је на фотографији</a:t>
            </a:r>
            <a:endPar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3" name="Picture 2">
            <a:extLst>
              <a:ext uri="{FF2B5EF4-FFF2-40B4-BE49-F238E27FC236}">
                <a16:creationId xmlns:a16="http://schemas.microsoft.com/office/drawing/2014/main" id="{1CBBB8D7-F996-4029-9AC0-37DC60735A1D}"/>
              </a:ext>
            </a:extLst>
          </p:cNvPr>
          <p:cNvPicPr>
            <a:picLocks noChangeAspect="1"/>
          </p:cNvPicPr>
          <p:nvPr/>
        </p:nvPicPr>
        <p:blipFill>
          <a:blip r:embed="rId4" cstate="print"/>
          <a:stretch>
            <a:fillRect/>
          </a:stretch>
        </p:blipFill>
        <p:spPr>
          <a:xfrm>
            <a:off x="442435" y="1940044"/>
            <a:ext cx="2983163" cy="37407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ACAAED2F-980B-428C-A90E-A4439B308D1F}"/>
              </a:ext>
            </a:extLst>
          </p:cNvPr>
          <p:cNvPicPr>
            <a:picLocks noChangeAspect="1"/>
          </p:cNvPicPr>
          <p:nvPr/>
        </p:nvPicPr>
        <p:blipFill>
          <a:blip r:embed="rId5" cstate="print"/>
          <a:stretch>
            <a:fillRect/>
          </a:stretch>
        </p:blipFill>
        <p:spPr>
          <a:xfrm>
            <a:off x="8541859" y="4420487"/>
            <a:ext cx="3382599" cy="23185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697977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circle(in)">
                                      <p:cBhvr>
                                        <p:cTn id="2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4329-4C98-4927-99E6-E0A32ED69247}"/>
              </a:ext>
            </a:extLst>
          </p:cNvPr>
          <p:cNvSpPr>
            <a:spLocks noGrp="1"/>
          </p:cNvSpPr>
          <p:nvPr>
            <p:ph type="title"/>
          </p:nvPr>
        </p:nvSpPr>
        <p:spPr/>
        <p:txBody>
          <a:bodyPr/>
          <a:lstStyle/>
          <a:p>
            <a:endParaRPr lang="en-US" dirty="0">
              <a:effectLst>
                <a:outerShdw blurRad="38100" dist="38100" dir="2700000" algn="tl">
                  <a:srgbClr val="000000">
                    <a:alpha val="43137"/>
                  </a:srgbClr>
                </a:outerShdw>
              </a:effectLst>
              <a:latin typeface="Century Gothic" panose="020B0502020202020204" pitchFamily="34" charset="0"/>
            </a:endParaRPr>
          </a:p>
        </p:txBody>
      </p:sp>
      <p:sp>
        <p:nvSpPr>
          <p:cNvPr id="3" name="Content Placeholder 2">
            <a:extLst>
              <a:ext uri="{FF2B5EF4-FFF2-40B4-BE49-F238E27FC236}">
                <a16:creationId xmlns:a16="http://schemas.microsoft.com/office/drawing/2014/main" id="{20D03CAB-3406-496E-BF50-251B79C1F092}"/>
              </a:ext>
            </a:extLst>
          </p:cNvPr>
          <p:cNvSpPr>
            <a:spLocks noGrp="1"/>
          </p:cNvSpPr>
          <p:nvPr>
            <p:ph idx="1"/>
          </p:nvPr>
        </p:nvSpPr>
        <p:spPr/>
        <p:txBody>
          <a:bodyPr/>
          <a:lstStyle/>
          <a:p>
            <a:endParaRPr lang="en-US" sz="2400" dirty="0">
              <a:effectLst>
                <a:outerShdw blurRad="38100" dist="38100" dir="2700000" algn="tl">
                  <a:srgbClr val="000000">
                    <a:alpha val="43137"/>
                  </a:srgbClr>
                </a:outerShdw>
              </a:effectLst>
              <a:latin typeface="Century Gothic" panose="020B0502020202020204" pitchFamily="34" charset="0"/>
            </a:endParaRPr>
          </a:p>
        </p:txBody>
      </p:sp>
      <p:pic>
        <p:nvPicPr>
          <p:cNvPr id="4" name="Content Placeholder 8">
            <a:extLst>
              <a:ext uri="{FF2B5EF4-FFF2-40B4-BE49-F238E27FC236}">
                <a16:creationId xmlns:a16="http://schemas.microsoft.com/office/drawing/2014/main" id="{B596F069-3071-401C-8FBD-C2514C4A4A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008"/>
            <a:ext cx="12192000" cy="6858001"/>
          </a:xfrm>
          <a:prstGeom prst="rect">
            <a:avLst/>
          </a:prstGeom>
        </p:spPr>
      </p:pic>
      <p:sp>
        <p:nvSpPr>
          <p:cNvPr id="5" name="TextBox 4">
            <a:extLst>
              <a:ext uri="{FF2B5EF4-FFF2-40B4-BE49-F238E27FC236}">
                <a16:creationId xmlns:a16="http://schemas.microsoft.com/office/drawing/2014/main" id="{18A4EA6B-613E-4370-8150-8B5959E2FB5F}"/>
              </a:ext>
            </a:extLst>
          </p:cNvPr>
          <p:cNvSpPr txBox="1"/>
          <p:nvPr/>
        </p:nvSpPr>
        <p:spPr>
          <a:xfrm>
            <a:off x="2665259" y="186739"/>
            <a:ext cx="6861481" cy="769441"/>
          </a:xfrm>
          <a:prstGeom prst="rect">
            <a:avLst/>
          </a:prstGeom>
          <a:noFill/>
        </p:spPr>
        <p:txBody>
          <a:bodyPr wrap="square" rtlCol="0">
            <a:spAutoFit/>
          </a:bodyPr>
          <a:lstStyle/>
          <a:p>
            <a:pPr algn="ctr"/>
            <a:r>
              <a:rPr lang="sr-Cyrl-RS" sz="4400" b="1" dirty="0">
                <a:solidFill>
                  <a:schemeClr val="bg1"/>
                </a:solidFill>
                <a:effectLst>
                  <a:outerShdw blurRad="38100" dist="38100" dir="2700000" algn="tl">
                    <a:srgbClr val="000000">
                      <a:alpha val="43137"/>
                    </a:srgbClr>
                  </a:outerShdw>
                </a:effectLst>
                <a:latin typeface="Century Gothic" panose="020B0502020202020204" pitchFamily="34" charset="0"/>
              </a:rPr>
              <a:t>Литература</a:t>
            </a:r>
            <a:endParaRPr lang="en-US" sz="44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6" name="TextBox 5">
            <a:extLst>
              <a:ext uri="{FF2B5EF4-FFF2-40B4-BE49-F238E27FC236}">
                <a16:creationId xmlns:a16="http://schemas.microsoft.com/office/drawing/2014/main" id="{868AAAB9-9094-4163-985C-EFAAA82B8FDB}"/>
              </a:ext>
            </a:extLst>
          </p:cNvPr>
          <p:cNvSpPr txBox="1"/>
          <p:nvPr/>
        </p:nvSpPr>
        <p:spPr>
          <a:xfrm>
            <a:off x="404431" y="1346315"/>
            <a:ext cx="3922869" cy="461665"/>
          </a:xfrm>
          <a:prstGeom prst="rect">
            <a:avLst/>
          </a:prstGeom>
          <a:noFill/>
        </p:spPr>
        <p:txBody>
          <a:bodyPr wrap="none" rtlCol="0">
            <a:spAutoFit/>
          </a:bodyPr>
          <a:lstStyle/>
          <a:p>
            <a:r>
              <a:rPr lang="sr-Cyrl-RS" sz="2400" b="1" dirty="0">
                <a:solidFill>
                  <a:schemeClr val="bg1"/>
                </a:solidFill>
                <a:effectLst>
                  <a:outerShdw blurRad="38100" dist="38100" dir="2700000" algn="tl">
                    <a:srgbClr val="000000">
                      <a:alpha val="43137"/>
                    </a:srgbClr>
                  </a:outerShdw>
                </a:effectLst>
                <a:latin typeface="Century Gothic" panose="020B0502020202020204" pitchFamily="34" charset="0"/>
              </a:rPr>
              <a:t>Софтверски програми</a:t>
            </a:r>
            <a:r>
              <a:rPr lang="sr-Latn-RS" sz="2400" dirty="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en-US" sz="24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8" name="TextBox 7">
            <a:extLst>
              <a:ext uri="{FF2B5EF4-FFF2-40B4-BE49-F238E27FC236}">
                <a16:creationId xmlns:a16="http://schemas.microsoft.com/office/drawing/2014/main" id="{F2A451C7-2DAC-4920-B52F-1C579B7C49B5}"/>
              </a:ext>
            </a:extLst>
          </p:cNvPr>
          <p:cNvSpPr txBox="1"/>
          <p:nvPr/>
        </p:nvSpPr>
        <p:spPr>
          <a:xfrm>
            <a:off x="220016" y="1825626"/>
            <a:ext cx="4291700" cy="2185214"/>
          </a:xfrm>
          <a:prstGeom prst="rect">
            <a:avLst/>
          </a:prstGeom>
          <a:noFill/>
        </p:spPr>
        <p:txBody>
          <a:bodyPr wrap="square" rtlCol="0">
            <a:spAutoFit/>
          </a:bodyPr>
          <a:lstStyle/>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3">
                  <a:extLst>
                    <a:ext uri="{A12FA001-AC4F-418D-AE19-62706E023703}">
                      <ahyp:hlinkClr xmlns:ahyp="http://schemas.microsoft.com/office/drawing/2018/hyperlinkcolor" val="tx"/>
                    </a:ext>
                  </a:extLst>
                </a:hlinkClick>
              </a:rPr>
              <a:t>CATIA V5</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4">
                  <a:extLst>
                    <a:ext uri="{A12FA001-AC4F-418D-AE19-62706E023703}">
                      <ahyp:hlinkClr xmlns:ahyp="http://schemas.microsoft.com/office/drawing/2018/hyperlinkcolor" val="tx"/>
                    </a:ext>
                  </a:extLst>
                </a:hlinkClick>
              </a:rPr>
              <a:t>Unity 3D</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5">
                  <a:extLst>
                    <a:ext uri="{A12FA001-AC4F-418D-AE19-62706E023703}">
                      <ahyp:hlinkClr xmlns:ahyp="http://schemas.microsoft.com/office/drawing/2018/hyperlinkcolor" val="tx"/>
                    </a:ext>
                  </a:extLst>
                </a:hlinkClick>
              </a:rPr>
              <a:t>Paint.NET</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6">
                  <a:extLst>
                    <a:ext uri="{A12FA001-AC4F-418D-AE19-62706E023703}">
                      <ahyp:hlinkClr xmlns:ahyp="http://schemas.microsoft.com/office/drawing/2018/hyperlinkcolor" val="tx"/>
                    </a:ext>
                  </a:extLst>
                </a:hlinkClick>
              </a:rPr>
              <a:t>Adobe Premiere Pro</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7">
                  <a:extLst>
                    <a:ext uri="{A12FA001-AC4F-418D-AE19-62706E023703}">
                      <ahyp:hlinkClr xmlns:ahyp="http://schemas.microsoft.com/office/drawing/2018/hyperlinkcolor" val="tx"/>
                    </a:ext>
                  </a:extLst>
                </a:hlinkClick>
              </a:rPr>
              <a:t>Scratch</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8">
                  <a:extLst>
                    <a:ext uri="{A12FA001-AC4F-418D-AE19-62706E023703}">
                      <ahyp:hlinkClr xmlns:ahyp="http://schemas.microsoft.com/office/drawing/2018/hyperlinkcolor" val="tx"/>
                    </a:ext>
                  </a:extLst>
                </a:hlinkClick>
              </a:rPr>
              <a:t>OBS Studio</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9">
                  <a:extLst>
                    <a:ext uri="{A12FA001-AC4F-418D-AE19-62706E023703}">
                      <ahyp:hlinkClr xmlns:ahyp="http://schemas.microsoft.com/office/drawing/2018/hyperlinkcolor" val="tx"/>
                    </a:ext>
                  </a:extLst>
                </a:hlinkClick>
              </a:rPr>
              <a:t>HandBrake</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endParaRPr lang="sr-Latn-RS" sz="24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2" name="TextBox 11">
            <a:extLst>
              <a:ext uri="{FF2B5EF4-FFF2-40B4-BE49-F238E27FC236}">
                <a16:creationId xmlns:a16="http://schemas.microsoft.com/office/drawing/2014/main" id="{54CB409D-1A1F-46F5-8BC6-BE2F402BC34D}"/>
              </a:ext>
            </a:extLst>
          </p:cNvPr>
          <p:cNvSpPr txBox="1"/>
          <p:nvPr/>
        </p:nvSpPr>
        <p:spPr>
          <a:xfrm>
            <a:off x="8664321" y="1360323"/>
            <a:ext cx="2072386" cy="461665"/>
          </a:xfrm>
          <a:prstGeom prst="rect">
            <a:avLst/>
          </a:prstGeom>
          <a:noFill/>
        </p:spPr>
        <p:txBody>
          <a:bodyPr wrap="square" rtlCol="0">
            <a:spAutoFit/>
          </a:bodyPr>
          <a:lstStyle/>
          <a:p>
            <a:r>
              <a:rPr lang="sr-Cyrl-RS" sz="2400" b="1" dirty="0">
                <a:solidFill>
                  <a:schemeClr val="bg1"/>
                </a:solidFill>
                <a:effectLst>
                  <a:outerShdw blurRad="38100" dist="38100" dir="2700000" algn="tl">
                    <a:srgbClr val="000000">
                      <a:alpha val="43137"/>
                    </a:srgbClr>
                  </a:outerShdw>
                </a:effectLst>
                <a:latin typeface="Century Gothic" panose="020B0502020202020204" pitchFamily="34" charset="0"/>
              </a:rPr>
              <a:t>Појмови</a:t>
            </a:r>
            <a:r>
              <a:rPr lang="en-US" sz="2400" b="1" dirty="0">
                <a:solidFill>
                  <a:schemeClr val="bg1"/>
                </a:solidFill>
                <a:effectLst>
                  <a:outerShdw blurRad="38100" dist="38100" dir="2700000" algn="tl">
                    <a:srgbClr val="000000">
                      <a:alpha val="43137"/>
                    </a:srgbClr>
                  </a:outerShdw>
                </a:effectLst>
                <a:latin typeface="Century Gothic" panose="020B0502020202020204" pitchFamily="34" charset="0"/>
              </a:rPr>
              <a:t>:</a:t>
            </a:r>
          </a:p>
        </p:txBody>
      </p:sp>
      <p:sp>
        <p:nvSpPr>
          <p:cNvPr id="13" name="TextBox 12">
            <a:hlinkClick r:id="rId10"/>
            <a:extLst>
              <a:ext uri="{FF2B5EF4-FFF2-40B4-BE49-F238E27FC236}">
                <a16:creationId xmlns:a16="http://schemas.microsoft.com/office/drawing/2014/main" id="{2DAF5D78-B6A8-42F8-830E-D9CDC534A820}"/>
              </a:ext>
            </a:extLst>
          </p:cNvPr>
          <p:cNvSpPr txBox="1"/>
          <p:nvPr/>
        </p:nvSpPr>
        <p:spPr>
          <a:xfrm>
            <a:off x="8578275" y="1795880"/>
            <a:ext cx="1281120" cy="338554"/>
          </a:xfrm>
          <a:prstGeom prst="rect">
            <a:avLst/>
          </a:prstGeom>
          <a:noFill/>
        </p:spPr>
        <p:txBody>
          <a:bodyPr wrap="none" rtlCol="0">
            <a:spAutoFit/>
          </a:bodyPr>
          <a:lstStyle/>
          <a:p>
            <a:r>
              <a:rPr lang="sr-Cyrl-RS" sz="1600" dirty="0">
                <a:solidFill>
                  <a:schemeClr val="bg1"/>
                </a:solidFill>
                <a:effectLst>
                  <a:outerShdw blurRad="38100" dist="38100" dir="2700000" algn="tl">
                    <a:srgbClr val="000000">
                      <a:alpha val="43137"/>
                    </a:srgbClr>
                  </a:outerShdw>
                </a:effectLst>
                <a:latin typeface="Century Gothic" panose="020B0502020202020204" pitchFamily="34" charset="0"/>
              </a:rPr>
              <a:t>Мозаик</a:t>
            </a:r>
            <a:r>
              <a:rPr lang="en-US" sz="1600" dirty="0">
                <a:solidFill>
                  <a:schemeClr val="bg1"/>
                </a:solidFill>
                <a:effectLst>
                  <a:outerShdw blurRad="38100" dist="38100" dir="2700000" algn="tl">
                    <a:srgbClr val="000000">
                      <a:alpha val="43137"/>
                    </a:srgbClr>
                  </a:outerShdw>
                </a:effectLst>
                <a:latin typeface="Century Gothic" panose="020B0502020202020204" pitchFamily="34" charset="0"/>
              </a:rPr>
              <a:t> #1</a:t>
            </a:r>
          </a:p>
        </p:txBody>
      </p:sp>
      <p:sp>
        <p:nvSpPr>
          <p:cNvPr id="14" name="TextBox 13">
            <a:hlinkClick r:id="rId11"/>
            <a:extLst>
              <a:ext uri="{FF2B5EF4-FFF2-40B4-BE49-F238E27FC236}">
                <a16:creationId xmlns:a16="http://schemas.microsoft.com/office/drawing/2014/main" id="{21D165A5-3896-4C57-A9AA-7586C3802C2E}"/>
              </a:ext>
            </a:extLst>
          </p:cNvPr>
          <p:cNvSpPr txBox="1"/>
          <p:nvPr/>
        </p:nvSpPr>
        <p:spPr>
          <a:xfrm>
            <a:off x="8569451" y="2136841"/>
            <a:ext cx="1988045" cy="338554"/>
          </a:xfrm>
          <a:prstGeom prst="rect">
            <a:avLst/>
          </a:prstGeom>
          <a:noFill/>
        </p:spPr>
        <p:txBody>
          <a:bodyPr wrap="square" rtlCol="0">
            <a:spAutoFit/>
          </a:bodyPr>
          <a:lstStyle/>
          <a:p>
            <a:r>
              <a:rPr lang="sr-Cyrl-RS" sz="1600" dirty="0">
                <a:solidFill>
                  <a:schemeClr val="bg1"/>
                </a:solidFill>
                <a:effectLst>
                  <a:outerShdw blurRad="38100" dist="38100" dir="2700000" algn="tl">
                    <a:srgbClr val="000000">
                      <a:alpha val="43137"/>
                    </a:srgbClr>
                  </a:outerShdw>
                </a:effectLst>
                <a:latin typeface="Century Gothic" panose="020B0502020202020204" pitchFamily="34" charset="0"/>
              </a:rPr>
              <a:t>Мозаик</a:t>
            </a:r>
            <a:r>
              <a:rPr lang="en-US" sz="1600" dirty="0">
                <a:solidFill>
                  <a:schemeClr val="bg1"/>
                </a:solidFill>
                <a:effectLst>
                  <a:outerShdw blurRad="38100" dist="38100" dir="2700000" algn="tl">
                    <a:srgbClr val="000000">
                      <a:alpha val="43137"/>
                    </a:srgbClr>
                  </a:outerShdw>
                </a:effectLst>
                <a:latin typeface="Century Gothic" panose="020B0502020202020204" pitchFamily="34" charset="0"/>
              </a:rPr>
              <a:t> #2</a:t>
            </a:r>
          </a:p>
        </p:txBody>
      </p:sp>
      <p:sp>
        <p:nvSpPr>
          <p:cNvPr id="15" name="TextBox 14">
            <a:hlinkClick r:id="rId12"/>
            <a:extLst>
              <a:ext uri="{FF2B5EF4-FFF2-40B4-BE49-F238E27FC236}">
                <a16:creationId xmlns:a16="http://schemas.microsoft.com/office/drawing/2014/main" id="{44D18E04-4DC6-4F5A-8CAB-4FCAC675BADA}"/>
              </a:ext>
            </a:extLst>
          </p:cNvPr>
          <p:cNvSpPr txBox="1"/>
          <p:nvPr/>
        </p:nvSpPr>
        <p:spPr>
          <a:xfrm>
            <a:off x="8578275" y="2352303"/>
            <a:ext cx="1309974" cy="461665"/>
          </a:xfrm>
          <a:prstGeom prst="rect">
            <a:avLst/>
          </a:prstGeom>
          <a:noFill/>
        </p:spPr>
        <p:txBody>
          <a:bodyPr wrap="none" rtlCol="0">
            <a:spAutoFit/>
          </a:bodyPr>
          <a:lstStyle/>
          <a:p>
            <a:r>
              <a:rPr lang="sr-Cyrl-RS" sz="1600" dirty="0">
                <a:solidFill>
                  <a:schemeClr val="bg1"/>
                </a:solidFill>
                <a:effectLst>
                  <a:outerShdw blurRad="38100" dist="38100" dir="2700000" algn="tl">
                    <a:srgbClr val="000000">
                      <a:alpha val="43137"/>
                    </a:srgbClr>
                  </a:outerShdw>
                </a:effectLst>
                <a:latin typeface="Century Gothic" panose="020B0502020202020204" pitchFamily="34" charset="0"/>
              </a:rPr>
              <a:t>Мозаик</a:t>
            </a:r>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1600" dirty="0">
                <a:solidFill>
                  <a:schemeClr val="bg1"/>
                </a:solidFill>
                <a:effectLst>
                  <a:outerShdw blurRad="38100" dist="38100" dir="2700000" algn="tl">
                    <a:srgbClr val="000000">
                      <a:alpha val="43137"/>
                    </a:srgbClr>
                  </a:outerShdw>
                </a:effectLst>
                <a:latin typeface="Century Gothic" panose="020B0502020202020204" pitchFamily="34" charset="0"/>
              </a:rPr>
              <a:t>#3</a:t>
            </a:r>
          </a:p>
        </p:txBody>
      </p:sp>
      <p:sp>
        <p:nvSpPr>
          <p:cNvPr id="16" name="TextBox 15">
            <a:hlinkClick r:id="rId13"/>
            <a:extLst>
              <a:ext uri="{FF2B5EF4-FFF2-40B4-BE49-F238E27FC236}">
                <a16:creationId xmlns:a16="http://schemas.microsoft.com/office/drawing/2014/main" id="{60349531-0FED-4F0E-93AE-B038D1A86EEA}"/>
              </a:ext>
            </a:extLst>
          </p:cNvPr>
          <p:cNvSpPr txBox="1"/>
          <p:nvPr/>
        </p:nvSpPr>
        <p:spPr>
          <a:xfrm>
            <a:off x="8379663" y="2709062"/>
            <a:ext cx="2262158" cy="338554"/>
          </a:xfrm>
          <a:prstGeom prst="rect">
            <a:avLst/>
          </a:prstGeom>
          <a:noFill/>
        </p:spPr>
        <p:txBody>
          <a:bodyPr wrap="none" rtlCol="0">
            <a:spAutoFit/>
          </a:bodyPr>
          <a:lstStyle/>
          <a:p>
            <a:r>
              <a:rPr lang="sr-Cyrl-RS" sz="1600" dirty="0">
                <a:solidFill>
                  <a:schemeClr val="bg1"/>
                </a:solidFill>
                <a:effectLst>
                  <a:outerShdw blurRad="38100" dist="38100" dir="2700000" algn="tl">
                    <a:srgbClr val="000000">
                      <a:alpha val="43137"/>
                    </a:srgbClr>
                  </a:outerShdw>
                </a:effectLst>
                <a:latin typeface="Century Gothic" panose="020B0502020202020204" pitchFamily="34" charset="0"/>
              </a:rPr>
              <a:t>Соларни панели</a:t>
            </a: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1600" dirty="0">
                <a:solidFill>
                  <a:schemeClr val="bg1"/>
                </a:solidFill>
                <a:effectLst>
                  <a:outerShdw blurRad="38100" dist="38100" dir="2700000" algn="tl">
                    <a:srgbClr val="000000">
                      <a:alpha val="43137"/>
                    </a:srgbClr>
                  </a:outerShdw>
                </a:effectLst>
                <a:latin typeface="Century Gothic" panose="020B0502020202020204" pitchFamily="34" charset="0"/>
              </a:rPr>
              <a:t>#1</a:t>
            </a:r>
          </a:p>
        </p:txBody>
      </p:sp>
      <p:sp>
        <p:nvSpPr>
          <p:cNvPr id="17" name="TextBox 16">
            <a:extLst>
              <a:ext uri="{FF2B5EF4-FFF2-40B4-BE49-F238E27FC236}">
                <a16:creationId xmlns:a16="http://schemas.microsoft.com/office/drawing/2014/main" id="{99A15664-9FA7-4039-B705-F86F55A59DDD}"/>
              </a:ext>
            </a:extLst>
          </p:cNvPr>
          <p:cNvSpPr txBox="1"/>
          <p:nvPr/>
        </p:nvSpPr>
        <p:spPr>
          <a:xfrm>
            <a:off x="8379663" y="2987898"/>
            <a:ext cx="2262158" cy="338554"/>
          </a:xfrm>
          <a:prstGeom prst="rect">
            <a:avLst/>
          </a:prstGeom>
          <a:noFill/>
        </p:spPr>
        <p:txBody>
          <a:bodyPr wrap="none" rtlCol="0">
            <a:spAutoFit/>
          </a:bodyPr>
          <a:lstStyle/>
          <a:p>
            <a:r>
              <a:rPr lang="sr-Cyrl-RS" sz="1600" dirty="0">
                <a:solidFill>
                  <a:schemeClr val="bg1"/>
                </a:solidFill>
                <a:effectLst>
                  <a:outerShdw blurRad="38100" dist="38100" dir="2700000" algn="tl">
                    <a:srgbClr val="000000">
                      <a:alpha val="43137"/>
                    </a:srgbClr>
                  </a:outerShdw>
                </a:effectLst>
                <a:latin typeface="Century Gothic" panose="020B0502020202020204" pitchFamily="34" charset="0"/>
              </a:rPr>
              <a:t>Соларни панели </a:t>
            </a:r>
            <a:r>
              <a:rPr lang="en-US" sz="1600" dirty="0">
                <a:solidFill>
                  <a:schemeClr val="bg1"/>
                </a:solidFill>
                <a:effectLst>
                  <a:outerShdw blurRad="38100" dist="38100" dir="2700000" algn="tl">
                    <a:srgbClr val="000000">
                      <a:alpha val="43137"/>
                    </a:srgbClr>
                  </a:outerShdw>
                </a:effectLst>
                <a:latin typeface="Century Gothic" panose="020B0502020202020204" pitchFamily="34" charset="0"/>
              </a:rPr>
              <a:t>#2</a:t>
            </a:r>
          </a:p>
        </p:txBody>
      </p:sp>
      <p:sp>
        <p:nvSpPr>
          <p:cNvPr id="7" name="TextBox 6">
            <a:hlinkClick r:id="rId14"/>
            <a:extLst>
              <a:ext uri="{FF2B5EF4-FFF2-40B4-BE49-F238E27FC236}">
                <a16:creationId xmlns:a16="http://schemas.microsoft.com/office/drawing/2014/main" id="{8984E86A-62CF-4538-A601-06D573EF77FD}"/>
              </a:ext>
            </a:extLst>
          </p:cNvPr>
          <p:cNvSpPr txBox="1"/>
          <p:nvPr/>
        </p:nvSpPr>
        <p:spPr>
          <a:xfrm>
            <a:off x="8295338" y="3273884"/>
            <a:ext cx="2262158" cy="338554"/>
          </a:xfrm>
          <a:prstGeom prst="rect">
            <a:avLst/>
          </a:prstGeom>
          <a:noFill/>
        </p:spPr>
        <p:txBody>
          <a:bodyPr wrap="none" rtlCol="0">
            <a:spAutoFit/>
          </a:bodyPr>
          <a:lstStyle/>
          <a:p>
            <a:r>
              <a:rPr lang="sr-Cyrl-RS" sz="1600" dirty="0">
                <a:solidFill>
                  <a:schemeClr val="bg1"/>
                </a:solidFill>
                <a:effectLst>
                  <a:outerShdw blurRad="38100" dist="38100" dir="2700000" algn="tl">
                    <a:srgbClr val="000000">
                      <a:alpha val="43137"/>
                    </a:srgbClr>
                  </a:outerShdw>
                </a:effectLst>
                <a:latin typeface="Century Gothic" panose="020B0502020202020204" pitchFamily="34" charset="0"/>
              </a:rPr>
              <a:t>Соларни панели </a:t>
            </a:r>
            <a:r>
              <a:rPr lang="en-US" sz="1600" dirty="0">
                <a:solidFill>
                  <a:schemeClr val="bg1"/>
                </a:solidFill>
                <a:effectLst>
                  <a:outerShdw blurRad="38100" dist="38100" dir="2700000" algn="tl">
                    <a:srgbClr val="000000">
                      <a:alpha val="43137"/>
                    </a:srgbClr>
                  </a:outerShdw>
                </a:effectLst>
                <a:latin typeface="Century Gothic" panose="020B0502020202020204" pitchFamily="34" charset="0"/>
              </a:rPr>
              <a:t>#3</a:t>
            </a:r>
          </a:p>
        </p:txBody>
      </p:sp>
      <p:sp>
        <p:nvSpPr>
          <p:cNvPr id="10" name="TextBox 9">
            <a:extLst>
              <a:ext uri="{FF2B5EF4-FFF2-40B4-BE49-F238E27FC236}">
                <a16:creationId xmlns:a16="http://schemas.microsoft.com/office/drawing/2014/main" id="{E395AB0F-296E-4F7B-9BFB-3E526FA0573E}"/>
              </a:ext>
            </a:extLst>
          </p:cNvPr>
          <p:cNvSpPr txBox="1"/>
          <p:nvPr/>
        </p:nvSpPr>
        <p:spPr>
          <a:xfrm>
            <a:off x="220016" y="3642423"/>
            <a:ext cx="11486219" cy="2139047"/>
          </a:xfrm>
          <a:prstGeom prst="rect">
            <a:avLst/>
          </a:prstGeom>
          <a:noFill/>
        </p:spPr>
        <p:txBody>
          <a:bodyPr wrap="square" rtlCol="0">
            <a:spAutoFit/>
          </a:bodyPr>
          <a:lstStyle/>
          <a:p>
            <a:r>
              <a:rPr lang="sr-Cyrl-RS" sz="1900" dirty="0">
                <a:solidFill>
                  <a:schemeClr val="bg1"/>
                </a:solidFill>
                <a:effectLst>
                  <a:outerShdw blurRad="38100" dist="38100" dir="2700000" algn="tl">
                    <a:srgbClr val="000000">
                      <a:alpha val="43137"/>
                    </a:srgbClr>
                  </a:outerShdw>
                </a:effectLst>
                <a:latin typeface="Century Gothic" panose="020B0502020202020204" pitchFamily="34" charset="0"/>
              </a:rPr>
              <a:t>Збирка решених задатака из математке,за први, други,трећи и четврти разред средње школе,</a:t>
            </a:r>
            <a:r>
              <a:rPr lang="sr-Latn-RS" sz="19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1900" dirty="0">
                <a:solidFill>
                  <a:schemeClr val="bg1"/>
                </a:solidFill>
                <a:effectLst>
                  <a:outerShdw blurRad="38100" dist="38100" dir="2700000" algn="tl">
                    <a:srgbClr val="000000">
                      <a:alpha val="43137"/>
                    </a:srgbClr>
                  </a:outerShdw>
                </a:effectLst>
                <a:latin typeface="Century Gothic" panose="020B0502020202020204" pitchFamily="34" charset="0"/>
              </a:rPr>
              <a:t>Вене Богославов</a:t>
            </a:r>
          </a:p>
          <a:p>
            <a:endParaRPr lang="sr-Cyrl-RS" sz="1900"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ru-RU" sz="1900" dirty="0">
                <a:solidFill>
                  <a:schemeClr val="bg1"/>
                </a:solidFill>
                <a:effectLst>
                  <a:outerShdw blurRad="38100" dist="38100" dir="2700000" algn="tl">
                    <a:srgbClr val="000000">
                      <a:alpha val="43137"/>
                    </a:srgbClr>
                  </a:outerShdw>
                </a:effectLst>
                <a:latin typeface="Century Gothic" panose="020B0502020202020204" pitchFamily="34" charset="0"/>
              </a:rPr>
              <a:t>Математика за средње школе (4. часа)</a:t>
            </a:r>
          </a:p>
          <a:p>
            <a:r>
              <a:rPr lang="ru-RU" sz="1900" dirty="0">
                <a:solidFill>
                  <a:schemeClr val="bg1"/>
                </a:solidFill>
                <a:effectLst>
                  <a:outerShdw blurRad="38100" dist="38100" dir="2700000" algn="tl">
                    <a:srgbClr val="000000">
                      <a:alpha val="43137"/>
                    </a:srgbClr>
                  </a:outerShdw>
                </a:effectLst>
                <a:latin typeface="Century Gothic" panose="020B0502020202020204" pitchFamily="34" charset="0"/>
              </a:rPr>
              <a:t>Аутори</a:t>
            </a:r>
            <a:r>
              <a:rPr lang="sr-Latn-RS" sz="19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ru-RU" sz="1900" dirty="0">
                <a:solidFill>
                  <a:schemeClr val="bg1"/>
                </a:solidFill>
                <a:effectLst>
                  <a:outerShdw blurRad="38100" dist="38100" dir="2700000" algn="tl">
                    <a:srgbClr val="000000">
                      <a:alpha val="43137"/>
                    </a:srgbClr>
                  </a:outerShdw>
                </a:effectLst>
                <a:latin typeface="Century Gothic" panose="020B0502020202020204" pitchFamily="34" charset="0"/>
              </a:rPr>
              <a:t> Миличић Павле, Боричић Бранислав, Стојановић Владимир,</a:t>
            </a:r>
          </a:p>
          <a:p>
            <a:r>
              <a:rPr lang="ru-RU" sz="1900" dirty="0">
                <a:solidFill>
                  <a:schemeClr val="bg1"/>
                </a:solidFill>
                <a:effectLst>
                  <a:outerShdw blurRad="38100" dist="38100" dir="2700000" algn="tl">
                    <a:srgbClr val="000000">
                      <a:alpha val="43137"/>
                    </a:srgbClr>
                  </a:outerShdw>
                </a:effectLst>
                <a:latin typeface="Century Gothic" panose="020B0502020202020204" pitchFamily="34" charset="0"/>
              </a:rPr>
              <a:t>Каделбург Зоран: Каделбург Зоран, Миличић Павле, Боричић Бранислав,</a:t>
            </a:r>
          </a:p>
          <a:p>
            <a:r>
              <a:rPr lang="ru-RU" sz="1900" dirty="0">
                <a:solidFill>
                  <a:schemeClr val="bg1"/>
                </a:solidFill>
                <a:effectLst>
                  <a:outerShdw blurRad="38100" dist="38100" dir="2700000" algn="tl">
                    <a:srgbClr val="000000">
                      <a:alpha val="43137"/>
                    </a:srgbClr>
                  </a:outerShdw>
                </a:effectLst>
                <a:latin typeface="Century Gothic" panose="020B0502020202020204" pitchFamily="34" charset="0"/>
              </a:rPr>
              <a:t>Стојановић Владимир</a:t>
            </a:r>
            <a:endParaRPr lang="en-US" sz="19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9" name="TextBox 8">
            <a:extLst>
              <a:ext uri="{FF2B5EF4-FFF2-40B4-BE49-F238E27FC236}">
                <a16:creationId xmlns:a16="http://schemas.microsoft.com/office/drawing/2014/main" id="{4E89AD26-57E5-4D67-98FD-DECCF5F4363E}"/>
              </a:ext>
            </a:extLst>
          </p:cNvPr>
          <p:cNvSpPr txBox="1"/>
          <p:nvPr/>
        </p:nvSpPr>
        <p:spPr>
          <a:xfrm>
            <a:off x="220015" y="5715936"/>
            <a:ext cx="11486219" cy="646331"/>
          </a:xfrm>
          <a:prstGeom prst="rect">
            <a:avLst/>
          </a:prstGeom>
          <a:noFill/>
        </p:spPr>
        <p:txBody>
          <a:bodyPr wrap="square" rtlCol="0">
            <a:spAutoFit/>
          </a:bodyPr>
          <a:lstStyle/>
          <a:p>
            <a:r>
              <a:rPr lang="en-US" dirty="0" err="1">
                <a:solidFill>
                  <a:schemeClr val="bg1"/>
                </a:solidFill>
                <a:cs typeface="Calibri"/>
              </a:rPr>
              <a:t>Линк</a:t>
            </a:r>
            <a:r>
              <a:rPr lang="en-US" dirty="0">
                <a:solidFill>
                  <a:schemeClr val="bg1"/>
                </a:solidFill>
                <a:cs typeface="Calibri"/>
              </a:rPr>
              <a:t> </a:t>
            </a:r>
            <a:r>
              <a:rPr lang="en-US" dirty="0" err="1">
                <a:solidFill>
                  <a:schemeClr val="bg1"/>
                </a:solidFill>
                <a:cs typeface="Calibri"/>
              </a:rPr>
              <a:t>за</a:t>
            </a:r>
            <a:r>
              <a:rPr lang="en-US" dirty="0">
                <a:solidFill>
                  <a:schemeClr val="bg1"/>
                </a:solidFill>
                <a:cs typeface="Calibri"/>
              </a:rPr>
              <a:t> </a:t>
            </a:r>
            <a:r>
              <a:rPr lang="en-US" dirty="0" err="1">
                <a:solidFill>
                  <a:schemeClr val="bg1"/>
                </a:solidFill>
                <a:cs typeface="Calibri"/>
              </a:rPr>
              <a:t>формуле</a:t>
            </a:r>
            <a:r>
              <a:rPr lang="en-US" dirty="0">
                <a:solidFill>
                  <a:schemeClr val="bg1"/>
                </a:solidFill>
                <a:cs typeface="Calibri"/>
              </a:rPr>
              <a:t> : </a:t>
            </a:r>
            <a:r>
              <a:rPr lang="en-US" dirty="0">
                <a:solidFill>
                  <a:schemeClr val="bg1"/>
                </a:solidFill>
                <a:ea typeface="+mn-lt"/>
                <a:cs typeface="+mn-lt"/>
                <a:hlinkClick r:id="rId15">
                  <a:extLst>
                    <a:ext uri="{A12FA001-AC4F-418D-AE19-62706E023703}">
                      <ahyp:hlinkClr xmlns:ahyp="http://schemas.microsoft.com/office/drawing/2018/hyperlinkcolor" val="tx"/>
                    </a:ext>
                  </a:extLst>
                </a:hlinkClick>
              </a:rPr>
              <a:t>https://www.intechopen.com/books/solar-cells-new-approaches-and-reviews/theoretical-calculation-of-the-efficiency-limit-for-solar-cells</a:t>
            </a:r>
            <a:endParaRPr lang="en-US" dirty="0">
              <a:solidFill>
                <a:schemeClr val="bg1"/>
              </a:solidFill>
              <a:cs typeface="Calibri"/>
            </a:endParaRPr>
          </a:p>
        </p:txBody>
      </p:sp>
    </p:spTree>
    <p:extLst>
      <p:ext uri="{BB962C8B-B14F-4D97-AF65-F5344CB8AC3E}">
        <p14:creationId xmlns:p14="http://schemas.microsoft.com/office/powerpoint/2010/main" val="30202937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fade">
                                      <p:cBhvr>
                                        <p:cTn id="42" dur="500"/>
                                        <p:tgtEl>
                                          <p:spTgt spid="10">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3" end="3"/>
                                            </p:txEl>
                                          </p:spTgt>
                                        </p:tgtEl>
                                        <p:attrNameLst>
                                          <p:attrName>style.visibility</p:attrName>
                                        </p:attrNameLst>
                                      </p:cBhvr>
                                      <p:to>
                                        <p:strVal val="visible"/>
                                      </p:to>
                                    </p:set>
                                    <p:animEffect transition="in" filter="fade">
                                      <p:cBhvr>
                                        <p:cTn id="45" dur="500"/>
                                        <p:tgtEl>
                                          <p:spTgt spid="10">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4" end="4"/>
                                            </p:txEl>
                                          </p:spTgt>
                                        </p:tgtEl>
                                        <p:attrNameLst>
                                          <p:attrName>style.visibility</p:attrName>
                                        </p:attrNameLst>
                                      </p:cBhvr>
                                      <p:to>
                                        <p:strVal val="visible"/>
                                      </p:to>
                                    </p:set>
                                    <p:animEffect transition="in" filter="fade">
                                      <p:cBhvr>
                                        <p:cTn id="48" dur="500"/>
                                        <p:tgtEl>
                                          <p:spTgt spid="10">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xEl>
                                              <p:pRg st="5" end="5"/>
                                            </p:txEl>
                                          </p:spTgt>
                                        </p:tgtEl>
                                        <p:attrNameLst>
                                          <p:attrName>style.visibility</p:attrName>
                                        </p:attrNameLst>
                                      </p:cBhvr>
                                      <p:to>
                                        <p:strVal val="visible"/>
                                      </p:to>
                                    </p:set>
                                    <p:animEffect transition="in" filter="fade">
                                      <p:cBhvr>
                                        <p:cTn id="51"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P spid="12" grpId="0"/>
      <p:bldP spid="13" grpId="0"/>
      <p:bldP spid="14" grpId="0"/>
      <p:bldP spid="15" grpId="0"/>
      <p:bldP spid="16" grpId="0"/>
      <p:bldP spid="17"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0803-5C67-40C4-A599-3C4F6EA7300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7E3898D-1E3C-4B9C-82B6-AD89C26260CA}"/>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a16="http://schemas.microsoft.com/office/drawing/2014/main" id="{D8C1E392-30C1-415D-A609-9EF2215FCC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0745D82-105E-4153-978E-CBADB29836CD}"/>
              </a:ext>
            </a:extLst>
          </p:cNvPr>
          <p:cNvSpPr txBox="1"/>
          <p:nvPr/>
        </p:nvSpPr>
        <p:spPr>
          <a:xfrm>
            <a:off x="385336" y="446038"/>
            <a:ext cx="11575016" cy="2677656"/>
          </a:xfrm>
          <a:prstGeom prst="rect">
            <a:avLst/>
          </a:prstGeom>
          <a:noFill/>
        </p:spPr>
        <p:txBody>
          <a:bodyPr wrap="square" rtlCol="0">
            <a:spAutoFit/>
          </a:bodyPr>
          <a:lstStyle/>
          <a:p>
            <a:r>
              <a:rPr lang="sr-Cyrl-RS" sz="2400" b="1" dirty="0">
                <a:ln w="0"/>
                <a:solidFill>
                  <a:schemeClr val="bg1"/>
                </a:solidFill>
                <a:effectLst>
                  <a:outerShdw blurRad="38100" dist="38100" dir="2700000" algn="tl">
                    <a:srgbClr val="000000">
                      <a:alpha val="43137"/>
                    </a:srgbClr>
                  </a:outerShdw>
                </a:effectLst>
                <a:latin typeface="Century Gothic" panose="020B0502020202020204" pitchFamily="34" charset="0"/>
              </a:rPr>
              <a:t>Аутори пројекта</a:t>
            </a:r>
            <a:r>
              <a:rPr lang="sr-Cyrl-RS" sz="2400" dirty="0">
                <a:ln w="0"/>
                <a:solidFill>
                  <a:schemeClr val="bg1"/>
                </a:solidFill>
                <a:effectLst>
                  <a:outerShdw blurRad="38100" dist="38100" dir="2700000" algn="tl">
                    <a:srgbClr val="000000">
                      <a:alpha val="43137"/>
                    </a:srgbClr>
                  </a:outerShdw>
                </a:effectLst>
                <a:latin typeface="Century Gothic" panose="020B0502020202020204" pitchFamily="34" charset="0"/>
              </a:rPr>
              <a:t>:</a:t>
            </a:r>
          </a:p>
          <a:p>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Ђорђе Петрић</a:t>
            </a:r>
            <a:r>
              <a:rPr lang="sr-Latn-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I</a:t>
            </a:r>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разред</a:t>
            </a:r>
          </a:p>
          <a:p>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Александар Десивојевић</a:t>
            </a:r>
            <a:r>
              <a:rPr lang="sr-Latn-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II</a:t>
            </a:r>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разред</a:t>
            </a:r>
          </a:p>
          <a:p>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Мина Неранџић</a:t>
            </a:r>
            <a:r>
              <a:rPr lang="sr-Latn-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III</a:t>
            </a:r>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разред</a:t>
            </a:r>
          </a:p>
          <a:p>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Душан Ђорђевић</a:t>
            </a:r>
            <a:r>
              <a:rPr lang="sr-Latn-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IV</a:t>
            </a:r>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разред</a:t>
            </a:r>
            <a:endParaRPr lang="sr-Latn-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Техничка подршка Илија Миливојевић и Димитрије Арсенијевић</a:t>
            </a:r>
            <a:r>
              <a:rPr lang="sr-Latn-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I</a:t>
            </a:r>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разред</a:t>
            </a:r>
            <a:endParaRPr lang="en-U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0" name="TextBox 9">
            <a:extLst>
              <a:ext uri="{FF2B5EF4-FFF2-40B4-BE49-F238E27FC236}">
                <a16:creationId xmlns:a16="http://schemas.microsoft.com/office/drawing/2014/main" id="{C8DCDF7B-C869-4A32-9E63-0644A0732DDE}"/>
              </a:ext>
            </a:extLst>
          </p:cNvPr>
          <p:cNvSpPr txBox="1"/>
          <p:nvPr/>
        </p:nvSpPr>
        <p:spPr>
          <a:xfrm>
            <a:off x="385336" y="3429000"/>
            <a:ext cx="13040378" cy="1846659"/>
          </a:xfrm>
          <a:prstGeom prst="rect">
            <a:avLst/>
          </a:prstGeom>
          <a:noFill/>
        </p:spPr>
        <p:txBody>
          <a:bodyPr wrap="square" rtlCol="0">
            <a:spAutoFit/>
          </a:bodyPr>
          <a:lstStyle/>
          <a:p>
            <a:r>
              <a:rPr lang="sr-Cyrl-RS" sz="2400"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Ментори: </a:t>
            </a:r>
          </a:p>
          <a:p>
            <a:r>
              <a:rPr lang="sr-Cyrl-RS" sz="2200"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Снежана Трифуновић и Наташа Цветић наставници математике,</a:t>
            </a:r>
          </a:p>
          <a:p>
            <a:r>
              <a:rPr lang="sr-Cyrl-RS" sz="2200"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Ивана Радовић и Радомир Брзаковић наставници математике и информатике,</a:t>
            </a:r>
          </a:p>
          <a:p>
            <a:r>
              <a:rPr lang="sr-Cyrl-RS" sz="2200"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Аца Ђокић магистар математике</a:t>
            </a:r>
          </a:p>
          <a:p>
            <a:endParaRPr lang="en-US" sz="24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p:txBody>
      </p:sp>
      <p:sp>
        <p:nvSpPr>
          <p:cNvPr id="4" name="TextBox 3">
            <a:extLst>
              <a:ext uri="{FF2B5EF4-FFF2-40B4-BE49-F238E27FC236}">
                <a16:creationId xmlns:a16="http://schemas.microsoft.com/office/drawing/2014/main" id="{03CBC9CA-BDF6-4F54-B96A-7C1746F6C962}"/>
              </a:ext>
            </a:extLst>
          </p:cNvPr>
          <p:cNvSpPr txBox="1"/>
          <p:nvPr/>
        </p:nvSpPr>
        <p:spPr>
          <a:xfrm>
            <a:off x="2558869" y="5873234"/>
            <a:ext cx="9052560" cy="369332"/>
          </a:xfrm>
          <a:prstGeom prst="rect">
            <a:avLst/>
          </a:prstGeom>
          <a:noFill/>
        </p:spPr>
        <p:txBody>
          <a:bodyPr wrap="square" rtlCol="0">
            <a:spAutoFit/>
          </a:bodyPr>
          <a:lstStyle/>
          <a:p>
            <a:r>
              <a:rPr lang="sr-Cyrl-RS"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Датум почетка и завршетка пројекта:     25. 12. 2019. – 15. 06. 2020. године</a:t>
            </a:r>
            <a:endParaRPr lang="en-US"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p:txBody>
      </p:sp>
    </p:spTree>
    <p:extLst>
      <p:ext uri="{BB962C8B-B14F-4D97-AF65-F5344CB8AC3E}">
        <p14:creationId xmlns:p14="http://schemas.microsoft.com/office/powerpoint/2010/main" val="41456249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0803-5C67-40C4-A599-3C4F6EA7300C}"/>
              </a:ext>
            </a:extLst>
          </p:cNvPr>
          <p:cNvSpPr>
            <a:spLocks noGrp="1"/>
          </p:cNvSpPr>
          <p:nvPr>
            <p:ph type="ctrTitle"/>
          </p:nvPr>
        </p:nvSpPr>
        <p:spPr/>
        <p:txBody>
          <a:bodyPr/>
          <a:lstStyle/>
          <a:p>
            <a:endParaRPr lang="en-US" dirty="0">
              <a:effectLst>
                <a:outerShdw blurRad="38100" dist="38100" dir="2700000" algn="tl">
                  <a:srgbClr val="000000">
                    <a:alpha val="43137"/>
                  </a:srgbClr>
                </a:outerShdw>
              </a:effectLst>
              <a:latin typeface="Century Gothic" panose="020B0502020202020204" pitchFamily="34" charset="0"/>
            </a:endParaRPr>
          </a:p>
        </p:txBody>
      </p:sp>
      <p:sp>
        <p:nvSpPr>
          <p:cNvPr id="3" name="Subtitle 2">
            <a:extLst>
              <a:ext uri="{FF2B5EF4-FFF2-40B4-BE49-F238E27FC236}">
                <a16:creationId xmlns:a16="http://schemas.microsoft.com/office/drawing/2014/main" id="{E7E3898D-1E3C-4B9C-82B6-AD89C26260CA}"/>
              </a:ext>
            </a:extLst>
          </p:cNvPr>
          <p:cNvSpPr>
            <a:spLocks noGrp="1"/>
          </p:cNvSpPr>
          <p:nvPr>
            <p:ph type="subTitle" idx="1"/>
          </p:nvPr>
        </p:nvSpPr>
        <p:spPr/>
        <p:txBody>
          <a:bodyPr/>
          <a:lstStyle/>
          <a:p>
            <a:endParaRPr lang="en-US" dirty="0">
              <a:effectLst>
                <a:outerShdw blurRad="38100" dist="38100" dir="2700000" algn="tl">
                  <a:srgbClr val="000000">
                    <a:alpha val="43137"/>
                  </a:srgbClr>
                </a:outerShdw>
              </a:effectLst>
              <a:latin typeface="Century Gothic" panose="020B0502020202020204" pitchFamily="34" charset="0"/>
            </a:endParaRPr>
          </a:p>
        </p:txBody>
      </p:sp>
      <p:pic>
        <p:nvPicPr>
          <p:cNvPr id="8" name="Picture 7">
            <a:extLst>
              <a:ext uri="{FF2B5EF4-FFF2-40B4-BE49-F238E27FC236}">
                <a16:creationId xmlns:a16="http://schemas.microsoft.com/office/drawing/2014/main" id="{D8C1E392-30C1-415D-A609-9EF2215FCC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0745D82-105E-4153-978E-CBADB29836CD}"/>
              </a:ext>
            </a:extLst>
          </p:cNvPr>
          <p:cNvSpPr txBox="1"/>
          <p:nvPr/>
        </p:nvSpPr>
        <p:spPr>
          <a:xfrm>
            <a:off x="1405632" y="805591"/>
            <a:ext cx="1625600" cy="400110"/>
          </a:xfrm>
          <a:prstGeom prst="rect">
            <a:avLst/>
          </a:prstGeom>
          <a:noFill/>
        </p:spPr>
        <p:txBody>
          <a:bodyPr wrap="square" rtlCol="0">
            <a:spAutoFit/>
          </a:bodyPr>
          <a:lstStyle/>
          <a:p>
            <a:r>
              <a:rPr lang="en-US" sz="2000" b="1" spc="50" dirty="0">
                <a:ln w="0"/>
                <a:effectLst>
                  <a:outerShdw blurRad="38100" dist="38100" dir="2700000" algn="tl">
                    <a:srgbClr val="000000">
                      <a:alpha val="43137"/>
                    </a:srgbClr>
                  </a:outerShdw>
                </a:effectLst>
                <a:latin typeface="Century Gothic" panose="020B0502020202020204" pitchFamily="34" charset="0"/>
              </a:rPr>
              <a:t> </a:t>
            </a:r>
            <a:r>
              <a:rPr lang="sr-Cyrl-RS" sz="20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Проблем:</a:t>
            </a:r>
            <a:endParaRPr lang="en-US" sz="2000" b="1" spc="50" dirty="0">
              <a:ln w="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9" name="TextBox 8">
            <a:extLst>
              <a:ext uri="{FF2B5EF4-FFF2-40B4-BE49-F238E27FC236}">
                <a16:creationId xmlns:a16="http://schemas.microsoft.com/office/drawing/2014/main" id="{EE3C313E-321F-45AA-8504-3E6BC899CF8E}"/>
              </a:ext>
            </a:extLst>
          </p:cNvPr>
          <p:cNvSpPr txBox="1"/>
          <p:nvPr/>
        </p:nvSpPr>
        <p:spPr>
          <a:xfrm>
            <a:off x="3031232" y="1516021"/>
            <a:ext cx="5907386" cy="523220"/>
          </a:xfrm>
          <a:prstGeom prst="rect">
            <a:avLst/>
          </a:prstGeom>
          <a:noFill/>
        </p:spPr>
        <p:txBody>
          <a:bodyPr wrap="none" rtlCol="0">
            <a:spAutoFit/>
          </a:bodyPr>
          <a:lstStyle/>
          <a:p>
            <a:r>
              <a:rPr lang="sr-Cyrl-RS" sz="2800" dirty="0">
                <a:solidFill>
                  <a:schemeClr val="bg1"/>
                </a:solidFill>
                <a:effectLst>
                  <a:outerShdw blurRad="38100" dist="38100" dir="2700000" algn="tl">
                    <a:srgbClr val="000000">
                      <a:alpha val="43137"/>
                    </a:srgbClr>
                  </a:outerShdw>
                </a:effectLst>
                <a:latin typeface="Century Gothic" panose="020B0502020202020204" pitchFamily="34" charset="0"/>
              </a:rPr>
              <a:t>Моделовање соларних панела</a:t>
            </a:r>
            <a:endParaRPr lang="en-U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0" name="TextBox 9">
            <a:extLst>
              <a:ext uri="{FF2B5EF4-FFF2-40B4-BE49-F238E27FC236}">
                <a16:creationId xmlns:a16="http://schemas.microsoft.com/office/drawing/2014/main" id="{C8DCDF7B-C869-4A32-9E63-0644A0732DDE}"/>
              </a:ext>
            </a:extLst>
          </p:cNvPr>
          <p:cNvSpPr txBox="1"/>
          <p:nvPr/>
        </p:nvSpPr>
        <p:spPr>
          <a:xfrm>
            <a:off x="3031232" y="713258"/>
            <a:ext cx="4397358" cy="584775"/>
          </a:xfrm>
          <a:prstGeom prst="rect">
            <a:avLst/>
          </a:prstGeom>
          <a:noFill/>
        </p:spPr>
        <p:txBody>
          <a:bodyPr wrap="none" rtlCol="0">
            <a:spAutoFit/>
          </a:bodyPr>
          <a:lstStyle/>
          <a:p>
            <a:r>
              <a:rPr lang="sr-Cyrl-RS" sz="3200" dirty="0">
                <a:solidFill>
                  <a:schemeClr val="bg1"/>
                </a:solidFill>
                <a:effectLst>
                  <a:outerShdw blurRad="38100" dist="38100" dir="2700000" algn="tl">
                    <a:srgbClr val="000000">
                      <a:alpha val="43137"/>
                    </a:srgbClr>
                  </a:outerShdw>
                </a:effectLst>
                <a:latin typeface="Century Gothic" panose="020B0502020202020204" pitchFamily="34" charset="0"/>
              </a:rPr>
              <a:t>Поплочавање равни</a:t>
            </a:r>
            <a:endParaRPr lang="en-US" sz="32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4" name="TextBox 3">
            <a:extLst>
              <a:ext uri="{FF2B5EF4-FFF2-40B4-BE49-F238E27FC236}">
                <a16:creationId xmlns:a16="http://schemas.microsoft.com/office/drawing/2014/main" id="{1A75E271-C1BD-4FE5-9C19-FD337C28A536}"/>
              </a:ext>
            </a:extLst>
          </p:cNvPr>
          <p:cNvSpPr txBox="1"/>
          <p:nvPr/>
        </p:nvSpPr>
        <p:spPr>
          <a:xfrm>
            <a:off x="2076446" y="1552118"/>
            <a:ext cx="954786"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2000" b="1" dirty="0">
                <a:solidFill>
                  <a:schemeClr val="bg1"/>
                </a:solidFill>
                <a:effectLst>
                  <a:outerShdw blurRad="38100" dist="38100" dir="2700000" algn="tl">
                    <a:srgbClr val="000000">
                      <a:alpha val="43137"/>
                    </a:srgbClr>
                  </a:outerShdw>
                </a:effectLst>
                <a:latin typeface="Century Gothic" panose="020B0502020202020204" pitchFamily="34" charset="0"/>
              </a:rPr>
              <a:t>Циљ</a:t>
            </a:r>
            <a:r>
              <a:rPr lang="sr-Cyrl-RS" sz="2000" dirty="0">
                <a:effectLst>
                  <a:outerShdw blurRad="38100" dist="38100" dir="2700000" algn="tl">
                    <a:srgbClr val="000000">
                      <a:alpha val="43137"/>
                    </a:srgbClr>
                  </a:outerShdw>
                </a:effectLst>
                <a:latin typeface="Century Gothic" panose="020B0502020202020204" pitchFamily="34" charset="0"/>
              </a:rPr>
              <a:t>:</a:t>
            </a:r>
            <a:endParaRPr lang="en-US" sz="2000" dirty="0">
              <a:effectLst>
                <a:outerShdw blurRad="38100" dist="38100" dir="2700000" algn="tl">
                  <a:srgbClr val="000000">
                    <a:alpha val="43137"/>
                  </a:srgbClr>
                </a:outerShdw>
              </a:effectLst>
              <a:latin typeface="Century Gothic" panose="020B0502020202020204" pitchFamily="34" charset="0"/>
            </a:endParaRPr>
          </a:p>
        </p:txBody>
      </p:sp>
      <p:sp>
        <p:nvSpPr>
          <p:cNvPr id="7" name="TextBox 6">
            <a:extLst>
              <a:ext uri="{FF2B5EF4-FFF2-40B4-BE49-F238E27FC236}">
                <a16:creationId xmlns:a16="http://schemas.microsoft.com/office/drawing/2014/main" id="{7E4D3F23-0B67-4C93-9151-4F54411121B8}"/>
              </a:ext>
            </a:extLst>
          </p:cNvPr>
          <p:cNvSpPr txBox="1"/>
          <p:nvPr/>
        </p:nvSpPr>
        <p:spPr>
          <a:xfrm>
            <a:off x="487800" y="2294458"/>
            <a:ext cx="4545225" cy="400110"/>
          </a:xfrm>
          <a:prstGeom prst="rect">
            <a:avLst/>
          </a:prstGeom>
          <a:noFill/>
        </p:spPr>
        <p:txBody>
          <a:bodyPr wrap="square" rtlCol="0">
            <a:spAutoFit/>
          </a:bodyPr>
          <a:lstStyle/>
          <a:p>
            <a:r>
              <a:rPr lang="sr-Cyrl-RS" sz="2000" b="1" dirty="0">
                <a:solidFill>
                  <a:schemeClr val="bg1"/>
                </a:solidFill>
                <a:effectLst>
                  <a:outerShdw blurRad="38100" dist="38100" dir="2700000" algn="tl">
                    <a:srgbClr val="000000">
                      <a:alpha val="43137"/>
                    </a:srgbClr>
                  </a:outerShdw>
                </a:effectLst>
                <a:latin typeface="Century Gothic" panose="020B0502020202020204" pitchFamily="34" charset="0"/>
              </a:rPr>
              <a:t>Исходи пројекта</a:t>
            </a:r>
            <a:r>
              <a:rPr lang="sr-Cyrl-RS" sz="2000" b="1" dirty="0">
                <a:effectLst>
                  <a:outerShdw blurRad="38100" dist="38100" dir="2700000" algn="tl">
                    <a:srgbClr val="000000">
                      <a:alpha val="43137"/>
                    </a:srgbClr>
                  </a:outerShdw>
                </a:effectLst>
                <a:latin typeface="Century Gothic" panose="020B0502020202020204" pitchFamily="34" charset="0"/>
              </a:rPr>
              <a:t>:</a:t>
            </a:r>
            <a:endParaRPr lang="en-US" sz="2000" b="1" dirty="0">
              <a:effectLst>
                <a:outerShdw blurRad="38100" dist="38100" dir="2700000" algn="tl">
                  <a:srgbClr val="000000">
                    <a:alpha val="43137"/>
                  </a:srgbClr>
                </a:outerShdw>
              </a:effectLst>
              <a:latin typeface="Century Gothic" panose="020B0502020202020204" pitchFamily="34" charset="0"/>
            </a:endParaRPr>
          </a:p>
        </p:txBody>
      </p:sp>
      <p:sp>
        <p:nvSpPr>
          <p:cNvPr id="11" name="TextBox 10">
            <a:extLst>
              <a:ext uri="{FF2B5EF4-FFF2-40B4-BE49-F238E27FC236}">
                <a16:creationId xmlns:a16="http://schemas.microsoft.com/office/drawing/2014/main" id="{6581D404-DBF7-4B7B-92E0-3FACA47EC943}"/>
              </a:ext>
            </a:extLst>
          </p:cNvPr>
          <p:cNvSpPr txBox="1"/>
          <p:nvPr/>
        </p:nvSpPr>
        <p:spPr>
          <a:xfrm>
            <a:off x="2938486" y="2296396"/>
            <a:ext cx="7119891" cy="1200329"/>
          </a:xfrm>
          <a:prstGeom prst="rect">
            <a:avLst/>
          </a:prstGeom>
          <a:noFill/>
        </p:spPr>
        <p:txBody>
          <a:bodyPr wrap="square" rtlCol="0">
            <a:spAutoFit/>
          </a:bodyPr>
          <a:lstStyle/>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Ученик ће бити у стању да : Израчуна површину и запремину квадра; Имплементацијом математичких знања креира соларне панеле; Употребљава различите софтверске алате</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2" name="TextBox 11">
            <a:extLst>
              <a:ext uri="{FF2B5EF4-FFF2-40B4-BE49-F238E27FC236}">
                <a16:creationId xmlns:a16="http://schemas.microsoft.com/office/drawing/2014/main" id="{363A23D4-20AF-4258-91A0-9E2D2113C615}"/>
              </a:ext>
            </a:extLst>
          </p:cNvPr>
          <p:cNvSpPr txBox="1"/>
          <p:nvPr/>
        </p:nvSpPr>
        <p:spPr>
          <a:xfrm>
            <a:off x="2938484" y="3696660"/>
            <a:ext cx="6933461" cy="1200329"/>
          </a:xfrm>
          <a:prstGeom prst="rect">
            <a:avLst/>
          </a:prstGeom>
          <a:noFill/>
        </p:spPr>
        <p:txBody>
          <a:bodyPr wrap="square" rtlCol="0">
            <a:spAutoFit/>
          </a:bodyPr>
          <a:lstStyle/>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Ученик ће бити у стању да : Тимским радом превазилази баријеру разлике у годинама и интересовањима;</a:t>
            </a:r>
          </a:p>
          <a:p>
            <a:r>
              <a:rPr lang="sr-Cyrl-RS" dirty="0" err="1">
                <a:solidFill>
                  <a:schemeClr val="bg1"/>
                </a:solidFill>
                <a:effectLst>
                  <a:outerShdw blurRad="38100" dist="38100" dir="2700000" algn="tl">
                    <a:srgbClr val="000000">
                      <a:alpha val="43137"/>
                    </a:srgbClr>
                  </a:outerShdw>
                </a:effectLst>
                <a:latin typeface="Century Gothic" panose="020B0502020202020204" pitchFamily="34" charset="0"/>
              </a:rPr>
              <a:t>Вршњачком</a:t>
            </a:r>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 едукацијом потстиче трансфер знања; </a:t>
            </a:r>
          </a:p>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Одговорно и креативно комуницира</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3" name="TextBox 12">
            <a:extLst>
              <a:ext uri="{FF2B5EF4-FFF2-40B4-BE49-F238E27FC236}">
                <a16:creationId xmlns:a16="http://schemas.microsoft.com/office/drawing/2014/main" id="{9289FC3F-96C7-4BF0-82FA-16F12463F418}"/>
              </a:ext>
            </a:extLst>
          </p:cNvPr>
          <p:cNvSpPr txBox="1"/>
          <p:nvPr/>
        </p:nvSpPr>
        <p:spPr>
          <a:xfrm>
            <a:off x="2938483" y="5181340"/>
            <a:ext cx="6933461" cy="1200329"/>
          </a:xfrm>
          <a:prstGeom prst="rect">
            <a:avLst/>
          </a:prstGeom>
          <a:noFill/>
        </p:spPr>
        <p:txBody>
          <a:bodyPr wrap="square" rtlCol="0">
            <a:spAutoFit/>
          </a:bodyPr>
          <a:lstStyle/>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Ученик ће бити у стању да : Развија еколошку и друштвено одговорну свест; </a:t>
            </a:r>
          </a:p>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Прошири ниво дигиталне писмености;</a:t>
            </a:r>
          </a:p>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Примени стечена знања у наредним истраживањима </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18292401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0803-5C67-40C4-A599-3C4F6EA7300C}"/>
              </a:ext>
            </a:extLst>
          </p:cNvPr>
          <p:cNvSpPr>
            <a:spLocks noGrp="1"/>
          </p:cNvSpPr>
          <p:nvPr>
            <p:ph type="ctrTitle"/>
          </p:nvPr>
        </p:nvSpPr>
        <p:spPr/>
        <p:txBody>
          <a:bodyPr/>
          <a:lstStyle/>
          <a:p>
            <a:endParaRPr lang="en-US" dirty="0">
              <a:effectLst>
                <a:outerShdw blurRad="38100" dist="38100" dir="2700000" algn="tl">
                  <a:srgbClr val="000000">
                    <a:alpha val="43137"/>
                  </a:srgbClr>
                </a:outerShdw>
              </a:effectLst>
              <a:latin typeface="Century Gothic" panose="020B0502020202020204" pitchFamily="34" charset="0"/>
            </a:endParaRPr>
          </a:p>
        </p:txBody>
      </p:sp>
      <p:sp>
        <p:nvSpPr>
          <p:cNvPr id="3" name="Subtitle 2">
            <a:extLst>
              <a:ext uri="{FF2B5EF4-FFF2-40B4-BE49-F238E27FC236}">
                <a16:creationId xmlns:a16="http://schemas.microsoft.com/office/drawing/2014/main" id="{E7E3898D-1E3C-4B9C-82B6-AD89C26260CA}"/>
              </a:ext>
            </a:extLst>
          </p:cNvPr>
          <p:cNvSpPr>
            <a:spLocks noGrp="1"/>
          </p:cNvSpPr>
          <p:nvPr>
            <p:ph type="subTitle" idx="1"/>
          </p:nvPr>
        </p:nvSpPr>
        <p:spPr/>
        <p:txBody>
          <a:bodyPr/>
          <a:lstStyle/>
          <a:p>
            <a:endParaRPr lang="en-US" dirty="0">
              <a:effectLst>
                <a:outerShdw blurRad="38100" dist="38100" dir="2700000" algn="tl">
                  <a:srgbClr val="000000">
                    <a:alpha val="43137"/>
                  </a:srgbClr>
                </a:outerShdw>
              </a:effectLst>
              <a:latin typeface="Century Gothic" panose="020B0502020202020204" pitchFamily="34" charset="0"/>
            </a:endParaRPr>
          </a:p>
        </p:txBody>
      </p:sp>
      <p:pic>
        <p:nvPicPr>
          <p:cNvPr id="8" name="Picture 7">
            <a:extLst>
              <a:ext uri="{FF2B5EF4-FFF2-40B4-BE49-F238E27FC236}">
                <a16:creationId xmlns:a16="http://schemas.microsoft.com/office/drawing/2014/main" id="{D8C1E392-30C1-415D-A609-9EF2215FCC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0745D82-105E-4153-978E-CBADB29836CD}"/>
              </a:ext>
            </a:extLst>
          </p:cNvPr>
          <p:cNvSpPr txBox="1"/>
          <p:nvPr/>
        </p:nvSpPr>
        <p:spPr>
          <a:xfrm>
            <a:off x="1222297" y="691669"/>
            <a:ext cx="1786066" cy="400110"/>
          </a:xfrm>
          <a:prstGeom prst="rect">
            <a:avLst/>
          </a:prstGeom>
          <a:noFill/>
        </p:spPr>
        <p:txBody>
          <a:bodyPr wrap="none" rtlCol="0">
            <a:spAutoFit/>
          </a:bodyPr>
          <a:lstStyle/>
          <a:p>
            <a:r>
              <a:rPr lang="sr-Cyrl-RS" sz="2000" b="1" dirty="0">
                <a:ln w="0"/>
                <a:solidFill>
                  <a:schemeClr val="bg1"/>
                </a:solidFill>
                <a:effectLst>
                  <a:outerShdw blurRad="38100" dist="38100" dir="2700000" algn="tl">
                    <a:srgbClr val="000000">
                      <a:alpha val="43137"/>
                    </a:srgbClr>
                  </a:outerShdw>
                </a:effectLst>
                <a:latin typeface="Century Gothic" panose="020B0502020202020204" pitchFamily="34" charset="0"/>
                <a:cs typeface="Calibri Light" panose="020F0302020204030204" pitchFamily="34" charset="0"/>
              </a:rPr>
              <a:t>Корелација</a:t>
            </a:r>
            <a:r>
              <a:rPr lang="en-US" sz="2000" b="1" dirty="0">
                <a:ln w="0"/>
                <a:solidFill>
                  <a:schemeClr val="bg1"/>
                </a:solidFill>
                <a:effectLst>
                  <a:outerShdw blurRad="38100" dist="38100" dir="2700000" algn="tl">
                    <a:srgbClr val="000000">
                      <a:alpha val="43137"/>
                    </a:srgbClr>
                  </a:outerShdw>
                </a:effectLst>
                <a:latin typeface="Century Gothic" panose="020B0502020202020204" pitchFamily="34" charset="0"/>
                <a:cs typeface="Calibri Light" panose="020F0302020204030204" pitchFamily="34" charset="0"/>
              </a:rPr>
              <a:t>:</a:t>
            </a:r>
          </a:p>
        </p:txBody>
      </p:sp>
      <p:sp>
        <p:nvSpPr>
          <p:cNvPr id="9" name="TextBox 8">
            <a:extLst>
              <a:ext uri="{FF2B5EF4-FFF2-40B4-BE49-F238E27FC236}">
                <a16:creationId xmlns:a16="http://schemas.microsoft.com/office/drawing/2014/main" id="{EE3C313E-321F-45AA-8504-3E6BC899CF8E}"/>
              </a:ext>
            </a:extLst>
          </p:cNvPr>
          <p:cNvSpPr txBox="1"/>
          <p:nvPr/>
        </p:nvSpPr>
        <p:spPr>
          <a:xfrm>
            <a:off x="3019619" y="1180473"/>
            <a:ext cx="6693447" cy="1446550"/>
          </a:xfrm>
          <a:prstGeom prst="rect">
            <a:avLst/>
          </a:prstGeom>
          <a:noFill/>
        </p:spPr>
        <p:txBody>
          <a:bodyPr wrap="square" rtlCol="0">
            <a:spAutoFit/>
          </a:bodyPr>
          <a:lstStyle/>
          <a:p>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Дигитална компетенција,</a:t>
            </a:r>
          </a:p>
          <a:p>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решавање проблема, сарадња и </a:t>
            </a:r>
          </a:p>
          <a:p>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одговоран однос у  демократском друштву</a:t>
            </a:r>
          </a:p>
          <a:p>
            <a:endParaRPr lang="en-U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0" name="TextBox 9">
            <a:extLst>
              <a:ext uri="{FF2B5EF4-FFF2-40B4-BE49-F238E27FC236}">
                <a16:creationId xmlns:a16="http://schemas.microsoft.com/office/drawing/2014/main" id="{C8DCDF7B-C869-4A32-9E63-0644A0732DDE}"/>
              </a:ext>
            </a:extLst>
          </p:cNvPr>
          <p:cNvSpPr txBox="1"/>
          <p:nvPr/>
        </p:nvSpPr>
        <p:spPr>
          <a:xfrm>
            <a:off x="3018708" y="633244"/>
            <a:ext cx="8480207" cy="461665"/>
          </a:xfrm>
          <a:prstGeom prst="rect">
            <a:avLst/>
          </a:prstGeom>
          <a:noFill/>
        </p:spPr>
        <p:txBody>
          <a:bodyPr wrap="none" rtlCol="0">
            <a:spAutoFit/>
          </a:bodyPr>
          <a:lstStyle/>
          <a:p>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Математика, Рачунарство и информатика и физика</a:t>
            </a:r>
            <a:endParaRPr lang="en-US" sz="24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4" name="TextBox 3">
            <a:extLst>
              <a:ext uri="{FF2B5EF4-FFF2-40B4-BE49-F238E27FC236}">
                <a16:creationId xmlns:a16="http://schemas.microsoft.com/office/drawing/2014/main" id="{1A75E271-C1BD-4FE5-9C19-FD337C28A536}"/>
              </a:ext>
            </a:extLst>
          </p:cNvPr>
          <p:cNvSpPr txBox="1"/>
          <p:nvPr/>
        </p:nvSpPr>
        <p:spPr>
          <a:xfrm>
            <a:off x="-771157" y="1163804"/>
            <a:ext cx="3779520" cy="707886"/>
          </a:xfrm>
          <a:prstGeom prst="rect">
            <a:avLst/>
          </a:prstGeom>
          <a:noFill/>
        </p:spPr>
        <p:txBody>
          <a:bodyPr wrap="square" rtlCol="0">
            <a:spAutoFit/>
          </a:bodyPr>
          <a:lstStyle/>
          <a:p>
            <a:pPr algn="r"/>
            <a:r>
              <a:rPr lang="sr-Cyrl-RS" sz="2000" b="1" dirty="0">
                <a:solidFill>
                  <a:schemeClr val="bg1"/>
                </a:solidFill>
                <a:effectLst>
                  <a:outerShdw blurRad="38100" dist="38100" dir="2700000" algn="tl">
                    <a:srgbClr val="000000">
                      <a:alpha val="43137"/>
                    </a:srgbClr>
                  </a:outerShdw>
                </a:effectLst>
                <a:latin typeface="Century Gothic" panose="020B0502020202020204" pitchFamily="34" charset="0"/>
                <a:cs typeface="Calibri Light" panose="020F0302020204030204" pitchFamily="34" charset="0"/>
              </a:rPr>
              <a:t>Међупредметне</a:t>
            </a:r>
            <a:r>
              <a:rPr lang="sr-Cyrl-RS" sz="2000" b="1" dirty="0">
                <a:solidFill>
                  <a:schemeClr val="bg1"/>
                </a:solidFill>
                <a:effectLst>
                  <a:outerShdw blurRad="38100" dist="38100" dir="2700000" algn="tl">
                    <a:srgbClr val="000000">
                      <a:alpha val="43137"/>
                    </a:srgbClr>
                  </a:outerShdw>
                </a:effectLst>
                <a:latin typeface="Century Gothic" panose="020B0502020202020204" pitchFamily="34" charset="0"/>
              </a:rPr>
              <a:t> компетенције</a:t>
            </a:r>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a:t>
            </a:r>
          </a:p>
        </p:txBody>
      </p:sp>
      <p:sp>
        <p:nvSpPr>
          <p:cNvPr id="7" name="TextBox 6">
            <a:extLst>
              <a:ext uri="{FF2B5EF4-FFF2-40B4-BE49-F238E27FC236}">
                <a16:creationId xmlns:a16="http://schemas.microsoft.com/office/drawing/2014/main" id="{7E4D3F23-0B67-4C93-9151-4F54411121B8}"/>
              </a:ext>
            </a:extLst>
          </p:cNvPr>
          <p:cNvSpPr txBox="1"/>
          <p:nvPr/>
        </p:nvSpPr>
        <p:spPr>
          <a:xfrm>
            <a:off x="585342" y="2309661"/>
            <a:ext cx="2549744" cy="400110"/>
          </a:xfrm>
          <a:prstGeom prst="rect">
            <a:avLst/>
          </a:prstGeom>
          <a:noFill/>
        </p:spPr>
        <p:txBody>
          <a:bodyPr wrap="square" rtlCol="0">
            <a:spAutoFit/>
          </a:bodyPr>
          <a:lstStyle/>
          <a:p>
            <a:r>
              <a:rPr lang="sr-Cyrl-RS" sz="2000" b="1" dirty="0">
                <a:solidFill>
                  <a:schemeClr val="bg1"/>
                </a:solidFill>
                <a:effectLst>
                  <a:outerShdw blurRad="38100" dist="38100" dir="2700000" algn="tl">
                    <a:srgbClr val="000000">
                      <a:alpha val="43137"/>
                    </a:srgbClr>
                  </a:outerShdw>
                </a:effectLst>
                <a:latin typeface="Century Gothic" panose="020B0502020202020204" pitchFamily="34" charset="0"/>
              </a:rPr>
              <a:t>Исходи пројекта:</a:t>
            </a:r>
            <a:endPar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1" name="TextBox 10">
            <a:extLst>
              <a:ext uri="{FF2B5EF4-FFF2-40B4-BE49-F238E27FC236}">
                <a16:creationId xmlns:a16="http://schemas.microsoft.com/office/drawing/2014/main" id="{6581D404-DBF7-4B7B-92E0-3FACA47EC943}"/>
              </a:ext>
            </a:extLst>
          </p:cNvPr>
          <p:cNvSpPr txBox="1"/>
          <p:nvPr/>
        </p:nvSpPr>
        <p:spPr>
          <a:xfrm>
            <a:off x="3008363" y="2316163"/>
            <a:ext cx="7119891" cy="1200329"/>
          </a:xfrm>
          <a:prstGeom prst="rect">
            <a:avLst/>
          </a:prstGeom>
          <a:noFill/>
        </p:spPr>
        <p:txBody>
          <a:bodyPr wrap="square" rtlCol="0">
            <a:spAutoFit/>
          </a:bodyPr>
          <a:lstStyle/>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Ученик ће бити у стању да : Израчуна површину и запремину квадра; Имплементацијом математичких знања моделује соларне панеле; Употребљава различите софтверске алате</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2" name="TextBox 11">
            <a:extLst>
              <a:ext uri="{FF2B5EF4-FFF2-40B4-BE49-F238E27FC236}">
                <a16:creationId xmlns:a16="http://schemas.microsoft.com/office/drawing/2014/main" id="{363A23D4-20AF-4258-91A0-9E2D2113C615}"/>
              </a:ext>
            </a:extLst>
          </p:cNvPr>
          <p:cNvSpPr txBox="1"/>
          <p:nvPr/>
        </p:nvSpPr>
        <p:spPr>
          <a:xfrm>
            <a:off x="3008363" y="3599240"/>
            <a:ext cx="6933461" cy="1200329"/>
          </a:xfrm>
          <a:prstGeom prst="rect">
            <a:avLst/>
          </a:prstGeom>
          <a:noFill/>
        </p:spPr>
        <p:txBody>
          <a:bodyPr wrap="square" rtlCol="0">
            <a:spAutoFit/>
          </a:bodyPr>
          <a:lstStyle/>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Ученик ће бити у стању да : Тимским радом превазилази баријеру разлике у годинама и интересовањима;</a:t>
            </a:r>
          </a:p>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 Вршњачком едукацијом потстиче трансфер знања; </a:t>
            </a:r>
          </a:p>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Одговорно и креативно комуницира</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3" name="TextBox 12">
            <a:extLst>
              <a:ext uri="{FF2B5EF4-FFF2-40B4-BE49-F238E27FC236}">
                <a16:creationId xmlns:a16="http://schemas.microsoft.com/office/drawing/2014/main" id="{9289FC3F-96C7-4BF0-82FA-16F12463F418}"/>
              </a:ext>
            </a:extLst>
          </p:cNvPr>
          <p:cNvSpPr txBox="1"/>
          <p:nvPr/>
        </p:nvSpPr>
        <p:spPr>
          <a:xfrm>
            <a:off x="3008362" y="4882317"/>
            <a:ext cx="6933461" cy="1200329"/>
          </a:xfrm>
          <a:prstGeom prst="rect">
            <a:avLst/>
          </a:prstGeom>
          <a:noFill/>
        </p:spPr>
        <p:txBody>
          <a:bodyPr wrap="square" rtlCol="0">
            <a:spAutoFit/>
          </a:bodyPr>
          <a:lstStyle/>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Ученик ће бити у стању да : Развија еколошку и друштвено одговорну свест; </a:t>
            </a:r>
          </a:p>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Прошири ниво дигиталне писмености;</a:t>
            </a:r>
          </a:p>
          <a:p>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Примени стечена знања у наредним истраживањима </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23200591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1647-CF92-4B65-8136-14D92266B664}"/>
              </a:ext>
            </a:extLst>
          </p:cNvPr>
          <p:cNvSpPr>
            <a:spLocks noGrp="1"/>
          </p:cNvSpPr>
          <p:nvPr>
            <p:ph type="title"/>
          </p:nvPr>
        </p:nvSpPr>
        <p:spPr/>
        <p:txBody>
          <a:bodyPr/>
          <a:lstStyle/>
          <a:p>
            <a:endParaRPr lang="en-US">
              <a:effectLst>
                <a:outerShdw blurRad="38100" dist="38100" dir="2700000" algn="tl">
                  <a:srgbClr val="000000">
                    <a:alpha val="43137"/>
                  </a:srgbClr>
                </a:outerShdw>
              </a:effectLst>
              <a:latin typeface="Century Gothic" panose="020B0502020202020204" pitchFamily="34" charset="0"/>
            </a:endParaRPr>
          </a:p>
        </p:txBody>
      </p:sp>
      <p:sp>
        <p:nvSpPr>
          <p:cNvPr id="3" name="Content Placeholder 2">
            <a:extLst>
              <a:ext uri="{FF2B5EF4-FFF2-40B4-BE49-F238E27FC236}">
                <a16:creationId xmlns:a16="http://schemas.microsoft.com/office/drawing/2014/main" id="{CA134EE1-E131-4A31-A3FD-1CCC64294849}"/>
              </a:ext>
            </a:extLst>
          </p:cNvPr>
          <p:cNvSpPr>
            <a:spLocks noGrp="1"/>
          </p:cNvSpPr>
          <p:nvPr>
            <p:ph idx="1"/>
          </p:nvPr>
        </p:nvSpPr>
        <p:spPr/>
        <p:txBody>
          <a:bodyPr/>
          <a:lstStyle/>
          <a:p>
            <a:endParaRPr lang="en-US">
              <a:effectLst>
                <a:outerShdw blurRad="38100" dist="38100" dir="2700000" algn="tl">
                  <a:srgbClr val="000000">
                    <a:alpha val="43137"/>
                  </a:srgbClr>
                </a:outerShdw>
              </a:effectLst>
              <a:latin typeface="Century Gothic" panose="020B0502020202020204" pitchFamily="34" charset="0"/>
            </a:endParaRPr>
          </a:p>
        </p:txBody>
      </p:sp>
      <p:pic>
        <p:nvPicPr>
          <p:cNvPr id="4" name="Picture 3">
            <a:extLst>
              <a:ext uri="{FF2B5EF4-FFF2-40B4-BE49-F238E27FC236}">
                <a16:creationId xmlns:a16="http://schemas.microsoft.com/office/drawing/2014/main" id="{2C01C813-FA22-44CE-B0B7-C7A1AA11D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154"/>
            <a:ext cx="12192000" cy="6882154"/>
          </a:xfrm>
          <a:prstGeom prst="rect">
            <a:avLst/>
          </a:prstGeom>
        </p:spPr>
      </p:pic>
      <p:sp>
        <p:nvSpPr>
          <p:cNvPr id="10" name="TextBox 9">
            <a:extLst>
              <a:ext uri="{FF2B5EF4-FFF2-40B4-BE49-F238E27FC236}">
                <a16:creationId xmlns:a16="http://schemas.microsoft.com/office/drawing/2014/main" id="{3FBF9825-73F1-4BF4-A425-8DA4BDDA8911}"/>
              </a:ext>
            </a:extLst>
          </p:cNvPr>
          <p:cNvSpPr txBox="1"/>
          <p:nvPr/>
        </p:nvSpPr>
        <p:spPr>
          <a:xfrm>
            <a:off x="1581981" y="285189"/>
            <a:ext cx="4403324" cy="646331"/>
          </a:xfrm>
          <a:prstGeom prst="rect">
            <a:avLst/>
          </a:prstGeom>
          <a:noFill/>
        </p:spPr>
        <p:txBody>
          <a:bodyPr wrap="square" rtlCol="0">
            <a:spAutoFit/>
          </a:bodyPr>
          <a:lstStyle/>
          <a:p>
            <a:r>
              <a:rPr lang="sr-Cyrl-RS" sz="3600" b="1"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План пројекта</a:t>
            </a:r>
            <a:endParaRPr lang="en-US" sz="3600" b="1"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endParaRPr>
          </a:p>
        </p:txBody>
      </p:sp>
      <p:sp>
        <p:nvSpPr>
          <p:cNvPr id="12" name="TextBox 11">
            <a:extLst>
              <a:ext uri="{FF2B5EF4-FFF2-40B4-BE49-F238E27FC236}">
                <a16:creationId xmlns:a16="http://schemas.microsoft.com/office/drawing/2014/main" id="{8E03B84B-B4E6-4825-B7D6-692DA41001A1}"/>
              </a:ext>
            </a:extLst>
          </p:cNvPr>
          <p:cNvSpPr txBox="1"/>
          <p:nvPr/>
        </p:nvSpPr>
        <p:spPr>
          <a:xfrm>
            <a:off x="329754" y="1300358"/>
            <a:ext cx="6691255" cy="646331"/>
          </a:xfrm>
          <a:prstGeom prst="rect">
            <a:avLst/>
          </a:prstGeom>
          <a:noFill/>
        </p:spPr>
        <p:txBody>
          <a:bodyPr wrap="square" rtlCol="0">
            <a:spAutoFit/>
          </a:bodyPr>
          <a:lstStyle/>
          <a:p>
            <a:pPr marL="285750" indent="-285750">
              <a:buFont typeface="Wingdings" panose="05000000000000000000" pitchFamily="2" charset="2"/>
              <a:buChar char="ü"/>
            </a:pPr>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Ученици су спровели мини истраживање историјата мозаика и дошли до следећих чињеница:</a:t>
            </a:r>
          </a:p>
        </p:txBody>
      </p:sp>
      <p:sp>
        <p:nvSpPr>
          <p:cNvPr id="17" name="TextBox 16">
            <a:extLst>
              <a:ext uri="{FF2B5EF4-FFF2-40B4-BE49-F238E27FC236}">
                <a16:creationId xmlns:a16="http://schemas.microsoft.com/office/drawing/2014/main" id="{1A80E620-9DCC-4322-B0AA-B4AB4180C6BD}"/>
              </a:ext>
            </a:extLst>
          </p:cNvPr>
          <p:cNvSpPr txBox="1"/>
          <p:nvPr/>
        </p:nvSpPr>
        <p:spPr>
          <a:xfrm>
            <a:off x="329754" y="4149045"/>
            <a:ext cx="5603107" cy="1938992"/>
          </a:xfrm>
          <a:prstGeom prst="rect">
            <a:avLst/>
          </a:prstGeom>
          <a:noFill/>
        </p:spPr>
        <p:txBody>
          <a:bodyPr wrap="square" rtlCol="0">
            <a:spAutoFit/>
          </a:bodyPr>
          <a:lstStyle/>
          <a:p>
            <a:endParaRPr lang="sr-Latn-R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a:p>
            <a:endParaRPr lang="sr-Latn-R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 Доста су коришћени у религиозним стуктурама.</a:t>
            </a:r>
          </a:p>
          <a:p>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Запостављени су за време  исламске културе у 8. веку .</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9" name="TextBox 18">
            <a:extLst>
              <a:ext uri="{FF2B5EF4-FFF2-40B4-BE49-F238E27FC236}">
                <a16:creationId xmlns:a16="http://schemas.microsoft.com/office/drawing/2014/main" id="{F8929D65-B040-4680-8022-430C0F4DA1D5}"/>
              </a:ext>
            </a:extLst>
          </p:cNvPr>
          <p:cNvSpPr txBox="1"/>
          <p:nvPr/>
        </p:nvSpPr>
        <p:spPr>
          <a:xfrm>
            <a:off x="334962" y="2311356"/>
            <a:ext cx="5924179" cy="1015663"/>
          </a:xfrm>
          <a:prstGeom prst="rect">
            <a:avLst/>
          </a:prstGeom>
          <a:noFill/>
        </p:spPr>
        <p:txBody>
          <a:bodyPr wrap="square" rtlCol="0">
            <a:spAutoFit/>
          </a:bodyPr>
          <a:lstStyle/>
          <a:p>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Мозаик је део уметности или слике</a:t>
            </a: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сачињена</a:t>
            </a: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од малих комадића обојеног</a:t>
            </a:r>
            <a:r>
              <a:rPr lang="en-US" sz="20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стакла или другог материјала</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20" name="TextBox 19">
            <a:extLst>
              <a:ext uri="{FF2B5EF4-FFF2-40B4-BE49-F238E27FC236}">
                <a16:creationId xmlns:a16="http://schemas.microsoft.com/office/drawing/2014/main" id="{CFA23E1D-F890-4E46-BA8B-8F20B9FD6C9D}"/>
              </a:ext>
            </a:extLst>
          </p:cNvPr>
          <p:cNvSpPr txBox="1"/>
          <p:nvPr/>
        </p:nvSpPr>
        <p:spPr>
          <a:xfrm>
            <a:off x="329754" y="6146638"/>
            <a:ext cx="6643165" cy="400110"/>
          </a:xfrm>
          <a:prstGeom prst="rect">
            <a:avLst/>
          </a:prstGeom>
          <a:noFill/>
        </p:spPr>
        <p:txBody>
          <a:bodyPr wrap="none" rtlCol="0">
            <a:spAutoFit/>
          </a:bodyPr>
          <a:lstStyle/>
          <a:p>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 Често су коришћени за декорацију ентеријера</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21" name="TextBox 20">
            <a:extLst>
              <a:ext uri="{FF2B5EF4-FFF2-40B4-BE49-F238E27FC236}">
                <a16:creationId xmlns:a16="http://schemas.microsoft.com/office/drawing/2014/main" id="{E052B86A-09AB-43E2-8FA2-7A80AC65083D}"/>
              </a:ext>
            </a:extLst>
          </p:cNvPr>
          <p:cNvSpPr txBox="1"/>
          <p:nvPr/>
        </p:nvSpPr>
        <p:spPr>
          <a:xfrm>
            <a:off x="329754" y="3020545"/>
            <a:ext cx="5603107" cy="1631216"/>
          </a:xfrm>
          <a:prstGeom prst="rect">
            <a:avLst/>
          </a:prstGeom>
          <a:noFill/>
        </p:spPr>
        <p:txBody>
          <a:bodyPr wrap="square" rtlCol="0">
            <a:spAutoFit/>
          </a:bodyPr>
          <a:lstStyle/>
          <a:p>
            <a:pPr marL="342900" indent="-342900">
              <a:buFontTx/>
              <a:buChar char="-"/>
            </a:pPr>
            <a:endParaRPr lang="sr-Latn-R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marL="342900" indent="-342900">
              <a:buFontTx/>
              <a:buChar char="-"/>
            </a:pPr>
            <a:endParaRPr lang="sr-Latn-R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marL="342900" indent="-342900">
              <a:buFontTx/>
              <a:buChar char="-"/>
            </a:pPr>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Мозаици имају дугу историју. Појављују се у трећем </a:t>
            </a:r>
          </a:p>
          <a:p>
            <a:pPr marL="342900" indent="-342900">
              <a:buFontTx/>
              <a:buChar char="-"/>
            </a:pPr>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Миленијума п.н.е. у Месопотамији.</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5" name="Picture 4">
            <a:extLst>
              <a:ext uri="{FF2B5EF4-FFF2-40B4-BE49-F238E27FC236}">
                <a16:creationId xmlns:a16="http://schemas.microsoft.com/office/drawing/2014/main" id="{2B73315B-BEBB-485E-9978-D2FCA78F841E}"/>
              </a:ext>
            </a:extLst>
          </p:cNvPr>
          <p:cNvPicPr>
            <a:picLocks noChangeAspect="1"/>
          </p:cNvPicPr>
          <p:nvPr/>
        </p:nvPicPr>
        <p:blipFill>
          <a:blip r:embed="rId3" cstate="print"/>
          <a:stretch>
            <a:fillRect/>
          </a:stretch>
        </p:blipFill>
        <p:spPr>
          <a:xfrm>
            <a:off x="6651618" y="1984003"/>
            <a:ext cx="5283123" cy="30430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5">
            <a:extLst>
              <a:ext uri="{FF2B5EF4-FFF2-40B4-BE49-F238E27FC236}">
                <a16:creationId xmlns:a16="http://schemas.microsoft.com/office/drawing/2014/main" id="{63F565C2-876A-4940-90A0-A88DF1952538}"/>
              </a:ext>
            </a:extLst>
          </p:cNvPr>
          <p:cNvSpPr/>
          <p:nvPr/>
        </p:nvSpPr>
        <p:spPr>
          <a:xfrm>
            <a:off x="6771061" y="5366541"/>
            <a:ext cx="5162936" cy="646331"/>
          </a:xfrm>
          <a:prstGeom prst="rect">
            <a:avLst/>
          </a:prstGeom>
        </p:spPr>
        <p:txBody>
          <a:bodyPr wrap="square">
            <a:spAutoFit/>
          </a:bodyPr>
          <a:lstStyle/>
          <a:p>
            <a:pPr algn="ct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Мозаик Архангела Михаила (српска </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hlinkClick r:id="rId4" tooltip="Црква Светог Спиридона у Трсту">
                  <a:extLst>
                    <a:ext uri="{A12FA001-AC4F-418D-AE19-62706E023703}">
                      <ahyp:hlinkClr xmlns:ahyp="http://schemas.microsoft.com/office/drawing/2018/hyperlinkcolor" val="tx"/>
                    </a:ext>
                  </a:extLst>
                </a:hlinkClick>
              </a:rPr>
              <a:t>црква Свeтог Спиридона у Трсту</a:t>
            </a:r>
            <a:r>
              <a:rPr lang="ru-RU" dirty="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p14="http://schemas.microsoft.com/office/powerpoint/2010/main" val="13206530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8B4A-C533-4079-9587-BD02ACAB54C1}"/>
              </a:ext>
            </a:extLst>
          </p:cNvPr>
          <p:cNvSpPr>
            <a:spLocks noGrp="1"/>
          </p:cNvSpPr>
          <p:nvPr>
            <p:ph type="title"/>
          </p:nvPr>
        </p:nvSpPr>
        <p:spPr/>
        <p:txBody>
          <a:bodyPr/>
          <a:lstStyle/>
          <a:p>
            <a:r>
              <a:rPr lang="sr-Latn-RS" dirty="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pic>
        <p:nvPicPr>
          <p:cNvPr id="8" name="Content Placeholder 7">
            <a:extLst>
              <a:ext uri="{FF2B5EF4-FFF2-40B4-BE49-F238E27FC236}">
                <a16:creationId xmlns:a16="http://schemas.microsoft.com/office/drawing/2014/main" id="{91D2E7C6-1BCE-4D0D-9B09-74038F50B23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2390" y="685800"/>
            <a:ext cx="3458045" cy="3614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Content Placeholder 8">
            <a:extLst>
              <a:ext uri="{FF2B5EF4-FFF2-40B4-BE49-F238E27FC236}">
                <a16:creationId xmlns:a16="http://schemas.microsoft.com/office/drawing/2014/main" id="{35649BAA-D2AA-44A2-AC1D-FE6BFD1C2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5" name="TextBox 4">
            <a:extLst>
              <a:ext uri="{FF2B5EF4-FFF2-40B4-BE49-F238E27FC236}">
                <a16:creationId xmlns:a16="http://schemas.microsoft.com/office/drawing/2014/main" id="{CC2CD96F-17C8-42B0-B0EB-52B903DCB51F}"/>
              </a:ext>
            </a:extLst>
          </p:cNvPr>
          <p:cNvSpPr txBox="1"/>
          <p:nvPr/>
        </p:nvSpPr>
        <p:spPr>
          <a:xfrm>
            <a:off x="209385" y="98455"/>
            <a:ext cx="6417141" cy="830997"/>
          </a:xfrm>
          <a:prstGeom prst="rect">
            <a:avLst/>
          </a:prstGeom>
          <a:noFill/>
        </p:spPr>
        <p:txBody>
          <a:bodyPr wrap="none" rtlCol="0">
            <a:spAutoFit/>
          </a:bodyPr>
          <a:lstStyle/>
          <a:p>
            <a:r>
              <a:rPr lang="az-Cyrl-AZ" sz="4800" b="1" dirty="0">
                <a:solidFill>
                  <a:schemeClr val="bg1"/>
                </a:solidFill>
                <a:effectLst>
                  <a:outerShdw blurRad="38100" dist="38100" dir="2700000" algn="tl">
                    <a:srgbClr val="000000">
                      <a:alpha val="43137"/>
                    </a:srgbClr>
                  </a:outerShdw>
                </a:effectLst>
                <a:latin typeface="Century Gothic" panose="020B0502020202020204" pitchFamily="34" charset="0"/>
              </a:rPr>
              <a:t>Истраживали смо</a:t>
            </a:r>
            <a:r>
              <a:rPr lang="sr-Latn-RS" sz="4800" b="1" dirty="0">
                <a:solidFill>
                  <a:schemeClr val="bg1"/>
                </a:solidFill>
                <a:effectLst>
                  <a:outerShdw blurRad="38100" dist="38100" dir="2700000" algn="tl">
                    <a:srgbClr val="000000">
                      <a:alpha val="43137"/>
                    </a:srgbClr>
                  </a:outerShdw>
                </a:effectLst>
                <a:latin typeface="Century Gothic" panose="020B0502020202020204" pitchFamily="34" charset="0"/>
              </a:rPr>
              <a:t>...</a:t>
            </a:r>
          </a:p>
        </p:txBody>
      </p:sp>
      <p:sp>
        <p:nvSpPr>
          <p:cNvPr id="6" name="TextBox 5">
            <a:extLst>
              <a:ext uri="{FF2B5EF4-FFF2-40B4-BE49-F238E27FC236}">
                <a16:creationId xmlns:a16="http://schemas.microsoft.com/office/drawing/2014/main" id="{B197F61C-F94D-44F4-A647-78DDF8B92DBE}"/>
              </a:ext>
            </a:extLst>
          </p:cNvPr>
          <p:cNvSpPr txBox="1"/>
          <p:nvPr/>
        </p:nvSpPr>
        <p:spPr>
          <a:xfrm>
            <a:off x="459417" y="1065940"/>
            <a:ext cx="6681421" cy="5262978"/>
          </a:xfrm>
          <a:prstGeom prst="rect">
            <a:avLst/>
          </a:prstGeom>
          <a:noFill/>
        </p:spPr>
        <p:txBody>
          <a:bodyPr wrap="square" rtlCol="0">
            <a:spAutoFit/>
          </a:bodyPr>
          <a:lstStyle/>
          <a:p>
            <a:r>
              <a:rPr lang="sr-Cyrl-RS" sz="2800" dirty="0">
                <a:solidFill>
                  <a:schemeClr val="bg1"/>
                </a:solidFill>
                <a:effectLst>
                  <a:outerShdw blurRad="38100" dist="38100" dir="2700000" algn="tl">
                    <a:srgbClr val="000000">
                      <a:alpha val="43137"/>
                    </a:srgbClr>
                  </a:outerShdw>
                </a:effectLst>
                <a:latin typeface="Century Gothic" panose="020B0502020202020204" pitchFamily="34" charset="0"/>
              </a:rPr>
              <a:t>У граду Загруми на југу Турске</a:t>
            </a:r>
          </a:p>
          <a:p>
            <a:r>
              <a:rPr lang="sr-Cyrl-RS" sz="2800" dirty="0">
                <a:solidFill>
                  <a:schemeClr val="bg1"/>
                </a:solidFill>
                <a:effectLst>
                  <a:outerShdw blurRad="38100" dist="38100" dir="2700000" algn="tl">
                    <a:srgbClr val="000000">
                      <a:alpha val="43137"/>
                    </a:srgbClr>
                  </a:outerShdw>
                </a:effectLst>
                <a:latin typeface="Century Gothic" panose="020B0502020202020204" pitchFamily="34" charset="0"/>
              </a:rPr>
              <a:t>археолози су, на откривеном мозаику, пронашли ћириличне записе на старосрпском језику</a:t>
            </a:r>
            <a:r>
              <a:rPr lang="sr-Latn-RS" sz="28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sr-Cyrl-RS" sz="2800" dirty="0">
                <a:solidFill>
                  <a:schemeClr val="bg1"/>
                </a:solidFill>
                <a:effectLst>
                  <a:outerShdw blurRad="38100" dist="38100" dir="2700000" algn="tl">
                    <a:srgbClr val="000000">
                      <a:alpha val="43137"/>
                    </a:srgbClr>
                  </a:outerShdw>
                </a:effectLst>
                <a:latin typeface="Century Gothic" panose="020B0502020202020204" pitchFamily="34" charset="0"/>
              </a:rPr>
              <a:t>  </a:t>
            </a:r>
          </a:p>
          <a:p>
            <a:r>
              <a:rPr lang="sr-Latn-RS" sz="2800" dirty="0">
                <a:solidFill>
                  <a:schemeClr val="bg1"/>
                </a:solidFill>
                <a:effectLst>
                  <a:outerShdw blurRad="38100" dist="38100" dir="2700000" algn="tl">
                    <a:srgbClr val="000000">
                      <a:alpha val="43137"/>
                    </a:srgbClr>
                  </a:outerShdw>
                </a:effectLst>
                <a:latin typeface="Century Gothic" panose="020B0502020202020204" pitchFamily="34" charset="0"/>
              </a:rPr>
              <a:t> </a:t>
            </a:r>
            <a:endParaRPr lang="sr-Cyrl-R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Cyrl-RS" sz="2800" dirty="0">
                <a:solidFill>
                  <a:schemeClr val="bg1"/>
                </a:solidFill>
                <a:effectLst>
                  <a:outerShdw blurRad="38100" dist="38100" dir="2700000" algn="tl">
                    <a:srgbClr val="000000">
                      <a:alpha val="43137"/>
                    </a:srgbClr>
                  </a:outerShdw>
                </a:effectLst>
                <a:latin typeface="Century Gothic" panose="020B0502020202020204" pitchFamily="34" charset="0"/>
              </a:rPr>
              <a:t>Претпоставља се да је овај град основао Александар Македонски.</a:t>
            </a:r>
          </a:p>
          <a:p>
            <a:endParaRPr lang="sr-Cyrl-R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Cyrl-RS" sz="2800" dirty="0">
                <a:solidFill>
                  <a:schemeClr val="bg1"/>
                </a:solidFill>
                <a:effectLst>
                  <a:outerShdw blurRad="38100" dist="38100" dir="2700000" algn="tl">
                    <a:srgbClr val="000000">
                      <a:alpha val="43137"/>
                    </a:srgbClr>
                  </a:outerShdw>
                </a:effectLst>
                <a:latin typeface="Century Gothic" panose="020B0502020202020204" pitchFamily="34" charset="0"/>
              </a:rPr>
              <a:t>Ово је доказ да српска историја не почиње од Немањића, већ је постојала и много пре.</a:t>
            </a:r>
          </a:p>
          <a:p>
            <a:endParaRPr lang="sr-Cyrl-R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3" name="Picture 2">
            <a:extLst>
              <a:ext uri="{FF2B5EF4-FFF2-40B4-BE49-F238E27FC236}">
                <a16:creationId xmlns:a16="http://schemas.microsoft.com/office/drawing/2014/main" id="{7480E339-DD0B-4616-B870-90F1DCFA0349}"/>
              </a:ext>
            </a:extLst>
          </p:cNvPr>
          <p:cNvPicPr>
            <a:picLocks noChangeAspect="1"/>
          </p:cNvPicPr>
          <p:nvPr/>
        </p:nvPicPr>
        <p:blipFill>
          <a:blip r:embed="rId4" cstate="print"/>
          <a:stretch>
            <a:fillRect/>
          </a:stretch>
        </p:blipFill>
        <p:spPr>
          <a:xfrm>
            <a:off x="7321382" y="228637"/>
            <a:ext cx="4346825" cy="5852667"/>
          </a:xfrm>
          <a:prstGeom prst="rect">
            <a:avLst/>
          </a:prstGeom>
        </p:spPr>
      </p:pic>
    </p:spTree>
    <p:extLst>
      <p:ext uri="{BB962C8B-B14F-4D97-AF65-F5344CB8AC3E}">
        <p14:creationId xmlns:p14="http://schemas.microsoft.com/office/powerpoint/2010/main" val="827797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375E-6 -1.11111E-6 L -0.45209 0.02639 " pathEditMode="relative" rAng="0" ptsTypes="AA">
                                      <p:cBhvr>
                                        <p:cTn id="6" dur="2000" fill="hold"/>
                                        <p:tgtEl>
                                          <p:spTgt spid="8"/>
                                        </p:tgtEl>
                                        <p:attrNameLst>
                                          <p:attrName>ppt_x</p:attrName>
                                          <p:attrName>ppt_y</p:attrName>
                                        </p:attrNameLst>
                                      </p:cBhvr>
                                      <p:rCtr x="-22604" y="1319"/>
                                    </p:animMotion>
                                  </p:childTnLst>
                                </p:cTn>
                              </p:par>
                              <p:par>
                                <p:cTn id="7" presetID="10" presetClass="exit" presetSubtype="0" fill="hold" nodeType="withEffect">
                                  <p:stCondLst>
                                    <p:cond delay="0"/>
                                  </p:stCondLst>
                                  <p:childTnLst>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circle(in)">
                                      <p:cBhvr>
                                        <p:cTn id="14" dur="2000"/>
                                        <p:tgtEl>
                                          <p:spTgt spid="6">
                                            <p:txEl>
                                              <p:pRg st="0" end="0"/>
                                            </p:txEl>
                                          </p:spTgt>
                                        </p:tgtEl>
                                      </p:cBhvr>
                                    </p:animEffect>
                                  </p:childTnLst>
                                </p:cTn>
                              </p:par>
                              <p:par>
                                <p:cTn id="15" presetID="6" presetClass="entr" presetSubtype="16"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ircle(in)">
                                      <p:cBhvr>
                                        <p:cTn id="17" dur="2000"/>
                                        <p:tgtEl>
                                          <p:spTgt spid="6">
                                            <p:txEl>
                                              <p:pRg st="1" end="1"/>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circle(in)">
                                      <p:cBhvr>
                                        <p:cTn id="20" dur="20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circle(in)">
                                      <p:cBhvr>
                                        <p:cTn id="25" dur="20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circle(in)">
                                      <p:cBhvr>
                                        <p:cTn id="30" dur="2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EA519-B7D5-47FC-8EC8-263C2EE532C5}"/>
              </a:ext>
            </a:extLst>
          </p:cNvPr>
          <p:cNvSpPr>
            <a:spLocks noGrp="1"/>
          </p:cNvSpPr>
          <p:nvPr>
            <p:ph type="title"/>
          </p:nvPr>
        </p:nvSpPr>
        <p:spPr/>
        <p:txBody>
          <a:bodyPr/>
          <a:lstStyle/>
          <a:p>
            <a:endParaRPr lang="en-US">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B0D0403-1BB2-4F1E-A103-6A2E25EE9616}"/>
              </a:ext>
            </a:extLst>
          </p:cNvPr>
          <p:cNvSpPr>
            <a:spLocks noGrp="1"/>
          </p:cNvSpPr>
          <p:nvPr>
            <p:ph idx="1"/>
          </p:nvPr>
        </p:nvSpPr>
        <p:spPr/>
        <p:txBody>
          <a:bodyPr/>
          <a:lstStyle/>
          <a:p>
            <a:endParaRPr lang="en-US">
              <a:effectLst>
                <a:outerShdw blurRad="38100" dist="38100" dir="2700000" algn="tl">
                  <a:srgbClr val="000000">
                    <a:alpha val="43137"/>
                  </a:srgbClr>
                </a:outerShdw>
              </a:effectLst>
            </a:endParaRPr>
          </a:p>
        </p:txBody>
      </p:sp>
      <p:pic>
        <p:nvPicPr>
          <p:cNvPr id="4" name="Content Placeholder 8">
            <a:extLst>
              <a:ext uri="{FF2B5EF4-FFF2-40B4-BE49-F238E27FC236}">
                <a16:creationId xmlns:a16="http://schemas.microsoft.com/office/drawing/2014/main" id="{02D53F1A-E251-42C7-BB38-C5AC4F4EE4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7" y="-20574"/>
            <a:ext cx="12265152" cy="6899148"/>
          </a:xfrm>
          <a:prstGeom prst="rect">
            <a:avLst/>
          </a:prstGeom>
        </p:spPr>
      </p:pic>
      <p:sp>
        <p:nvSpPr>
          <p:cNvPr id="5" name="TextBox 4">
            <a:extLst>
              <a:ext uri="{FF2B5EF4-FFF2-40B4-BE49-F238E27FC236}">
                <a16:creationId xmlns:a16="http://schemas.microsoft.com/office/drawing/2014/main" id="{DD8F5D53-08E8-4D62-997C-4DFBA644F316}"/>
              </a:ext>
            </a:extLst>
          </p:cNvPr>
          <p:cNvSpPr txBox="1"/>
          <p:nvPr/>
        </p:nvSpPr>
        <p:spPr>
          <a:xfrm>
            <a:off x="3028871" y="1275189"/>
            <a:ext cx="5086649" cy="830997"/>
          </a:xfrm>
          <a:prstGeom prst="rect">
            <a:avLst/>
          </a:prstGeom>
          <a:noFill/>
        </p:spPr>
        <p:txBody>
          <a:bodyPr wrap="none" rtlCol="0">
            <a:spAutoFit/>
          </a:bodyPr>
          <a:lstStyle/>
          <a:p>
            <a:r>
              <a:rPr lang="sr-Cyrl-RS" sz="4800" b="1" dirty="0">
                <a:solidFill>
                  <a:schemeClr val="bg1"/>
                </a:solidFill>
                <a:effectLst>
                  <a:outerShdw blurRad="38100" dist="38100" dir="2700000" algn="tl">
                    <a:srgbClr val="000000">
                      <a:alpha val="43137"/>
                    </a:srgbClr>
                  </a:outerShdw>
                </a:effectLst>
                <a:latin typeface="Century Gothic" panose="020B0502020202020204" pitchFamily="34" charset="0"/>
              </a:rPr>
              <a:t>Соларни панел</a:t>
            </a:r>
            <a:endParaRPr lang="en-US" sz="48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6" name="TextBox 5">
            <a:extLst>
              <a:ext uri="{FF2B5EF4-FFF2-40B4-BE49-F238E27FC236}">
                <a16:creationId xmlns:a16="http://schemas.microsoft.com/office/drawing/2014/main" id="{0BF9C3A2-B1EF-47B5-B831-A4BF8AEBB532}"/>
              </a:ext>
            </a:extLst>
          </p:cNvPr>
          <p:cNvSpPr txBox="1"/>
          <p:nvPr/>
        </p:nvSpPr>
        <p:spPr>
          <a:xfrm>
            <a:off x="161273" y="2336773"/>
            <a:ext cx="11869453" cy="830997"/>
          </a:xfrm>
          <a:prstGeom prst="rect">
            <a:avLst/>
          </a:prstGeom>
          <a:noFill/>
        </p:spPr>
        <p:txBody>
          <a:bodyPr wrap="square" rtlCol="0">
            <a:spAutoFit/>
          </a:bodyPr>
          <a:lstStyle/>
          <a:p>
            <a:pPr algn="ct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Соларни панел је панел дизајниран да апсорбује сунчеве зраке</a:t>
            </a:r>
          </a:p>
          <a:p>
            <a:pPr algn="ctr"/>
            <a:r>
              <a:rPr lang="sr-Cyrl-RS" sz="2400" dirty="0">
                <a:solidFill>
                  <a:schemeClr val="bg1"/>
                </a:solidFill>
                <a:effectLst>
                  <a:outerShdw blurRad="38100" dist="38100" dir="2700000" algn="tl">
                    <a:srgbClr val="000000">
                      <a:alpha val="43137"/>
                    </a:srgbClr>
                  </a:outerShdw>
                </a:effectLst>
                <a:latin typeface="Century Gothic" panose="020B0502020202020204" pitchFamily="34" charset="0"/>
              </a:rPr>
              <a:t>као извор за производњу електричне енергије.</a:t>
            </a:r>
            <a:endParaRPr lang="en-US" sz="24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6AB2F4-4DFB-46F5-915F-B8CFFCF705EA}"/>
                  </a:ext>
                </a:extLst>
              </p:cNvPr>
              <p:cNvSpPr txBox="1"/>
              <p:nvPr/>
            </p:nvSpPr>
            <p:spPr>
              <a:xfrm>
                <a:off x="838200" y="4384468"/>
                <a:ext cx="3150973" cy="1569660"/>
              </a:xfrm>
              <a:prstGeom prst="rect">
                <a:avLst/>
              </a:prstGeom>
              <a:noFill/>
            </p:spPr>
            <p:txBody>
              <a:bodyPr wrap="square" rtlCol="0">
                <a:spAutoFit/>
              </a:bodyPr>
              <a:lstStyle/>
              <a:p>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n</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x </a:t>
                </a:r>
                <a14:m>
                  <m:oMath xmlns:m="http://schemas.openxmlformats.org/officeDocument/2006/math">
                    <m:sSub>
                      <m:sSubPr>
                        <m:ctrlPr>
                          <a:rPr lang="en-US" sz="3200" i="1" smtClean="0">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sz="3200" b="0" i="1" smtClean="0">
                            <a:solidFill>
                              <a:schemeClr val="bg1"/>
                            </a:solidFill>
                            <a:effectLst>
                              <a:outerShdw blurRad="38100" dist="38100" dir="2700000" algn="tl">
                                <a:srgbClr val="000000">
                                  <a:alpha val="43137"/>
                                </a:srgbClr>
                              </a:outerShdw>
                            </a:effectLst>
                            <a:latin typeface="Cambria Math" panose="02040503050406030204" pitchFamily="18" charset="0"/>
                          </a:rPr>
                          <m:t>𝑃</m:t>
                        </m:r>
                      </m:e>
                      <m:sub>
                        <m:r>
                          <a:rPr lang="en-US" sz="3200" b="0" i="1" smtClean="0">
                            <a:solidFill>
                              <a:schemeClr val="bg1"/>
                            </a:solidFill>
                            <a:effectLst>
                              <a:outerShdw blurRad="38100" dist="38100" dir="2700000" algn="tl">
                                <a:srgbClr val="000000">
                                  <a:alpha val="43137"/>
                                </a:srgbClr>
                              </a:outerShdw>
                            </a:effectLst>
                            <a:latin typeface="Cambria Math" panose="02040503050406030204" pitchFamily="18" charset="0"/>
                          </a:rPr>
                          <m:t>1</m:t>
                        </m:r>
                      </m:sub>
                    </m:sSub>
                  </m:oMath>
                </a14:m>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 </a:t>
                </a:r>
                <a:r>
                  <a:rPr lang="en-US" sz="3200" i="1" dirty="0">
                    <a:solidFill>
                      <a:schemeClr val="bg1"/>
                    </a:solidFill>
                    <a:effectLst>
                      <a:outerShdw blurRad="38100" dist="38100" dir="2700000" algn="tl">
                        <a:srgbClr val="000000">
                          <a:alpha val="43137"/>
                        </a:srgbClr>
                      </a:outerShdw>
                    </a:effectLst>
                    <a:latin typeface="Century Gothic" panose="020B0502020202020204" pitchFamily="34" charset="0"/>
                    <a:ea typeface="Cambria Math" panose="02040503050406030204" pitchFamily="18" charset="0"/>
                  </a:rPr>
                  <a:t>P</a:t>
                </a:r>
                <a:r>
                  <a:rPr lang="sr-Cyrl-RS" sz="3200" i="1" dirty="0">
                    <a:solidFill>
                      <a:schemeClr val="bg1"/>
                    </a:solidFill>
                    <a:effectLst>
                      <a:outerShdw blurRad="38100" dist="38100" dir="2700000" algn="tl">
                        <a:srgbClr val="000000">
                          <a:alpha val="43137"/>
                        </a:srgbClr>
                      </a:outerShdw>
                    </a:effectLst>
                    <a:latin typeface="Century Gothic" panose="020B0502020202020204" pitchFamily="34" charset="0"/>
                    <a:ea typeface="Cambria Math" panose="02040503050406030204" pitchFamily="18" charset="0"/>
                  </a:rPr>
                  <a:t>,</a:t>
                </a:r>
                <a:r>
                  <a:rPr lang="sr-Cyrl-RS" sz="1600" i="1" dirty="0">
                    <a:solidFill>
                      <a:schemeClr val="bg1"/>
                    </a:solidFill>
                    <a:effectLst>
                      <a:outerShdw blurRad="38100" dist="38100" dir="2700000" algn="tl">
                        <a:srgbClr val="000000">
                          <a:alpha val="43137"/>
                        </a:srgbClr>
                      </a:outerShdw>
                    </a:effectLst>
                    <a:latin typeface="Century Gothic" panose="020B0502020202020204" pitchFamily="34" charset="0"/>
                    <a:ea typeface="Cambria Math" panose="02040503050406030204" pitchFamily="18" charset="0"/>
                  </a:rPr>
                  <a:t>односно</a:t>
                </a:r>
              </a:p>
              <a:p>
                <a:r>
                  <a:rPr lang="en-US" sz="2400" dirty="0">
                    <a:solidFill>
                      <a:schemeClr val="bg1"/>
                    </a:solidFill>
                    <a:effectLst>
                      <a:outerShdw blurRad="38100" dist="38100" dir="2700000" algn="tl">
                        <a:srgbClr val="000000">
                          <a:alpha val="43137"/>
                        </a:srgbClr>
                      </a:outerShdw>
                    </a:effectLst>
                    <a:latin typeface="Century Gothic" panose="020B0502020202020204" pitchFamily="34" charset="0"/>
                  </a:rPr>
                  <a:t>n</a:t>
                </a:r>
                <a:r>
                  <a:rPr lang="en-US" sz="3200" dirty="0">
                    <a:solidFill>
                      <a:schemeClr val="bg1"/>
                    </a:solidFill>
                    <a:effectLst>
                      <a:outerShdw blurRad="38100" dist="38100" dir="2700000" algn="tl">
                        <a:srgbClr val="000000">
                          <a:alpha val="43137"/>
                        </a:srgbClr>
                      </a:outerShdw>
                    </a:effectLst>
                    <a:latin typeface="Century Gothic" panose="020B0502020202020204" pitchFamily="34" charset="0"/>
                  </a:rPr>
                  <a:t> x </a:t>
                </a:r>
                <a14:m>
                  <m:oMath xmlns:m="http://schemas.openxmlformats.org/officeDocument/2006/math">
                    <m:sSub>
                      <m:sSubPr>
                        <m:ctrlPr>
                          <a:rPr lang="en-US" sz="3200" i="1">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sz="3200" b="0" i="1" smtClean="0">
                            <a:solidFill>
                              <a:schemeClr val="bg1"/>
                            </a:solidFill>
                            <a:effectLst>
                              <a:outerShdw blurRad="38100" dist="38100" dir="2700000" algn="tl">
                                <a:srgbClr val="000000">
                                  <a:alpha val="43137"/>
                                </a:srgbClr>
                              </a:outerShdw>
                            </a:effectLst>
                            <a:latin typeface="Cambria Math" panose="02040503050406030204" pitchFamily="18" charset="0"/>
                          </a:rPr>
                          <m:t>𝑉</m:t>
                        </m:r>
                      </m:e>
                      <m:sub>
                        <m:r>
                          <a:rPr lang="en-US" sz="3200" i="1">
                            <a:solidFill>
                              <a:schemeClr val="bg1"/>
                            </a:solidFill>
                            <a:effectLst>
                              <a:outerShdw blurRad="38100" dist="38100" dir="2700000" algn="tl">
                                <a:srgbClr val="000000">
                                  <a:alpha val="43137"/>
                                </a:srgbClr>
                              </a:outerShdw>
                            </a:effectLst>
                            <a:latin typeface="Cambria Math" panose="02040503050406030204" pitchFamily="18" charset="0"/>
                          </a:rPr>
                          <m:t>1</m:t>
                        </m:r>
                      </m:sub>
                    </m:sSub>
                  </m:oMath>
                </a14:m>
                <a:r>
                  <a:rPr lang="en-US" sz="3200" dirty="0">
                    <a:solidFill>
                      <a:schemeClr val="bg1"/>
                    </a:solidFill>
                    <a:effectLst>
                      <a:outerShdw blurRad="38100" dist="38100" dir="2700000" algn="tl">
                        <a:srgbClr val="000000">
                          <a:alpha val="43137"/>
                        </a:srgbClr>
                      </a:outerShdw>
                    </a:effectLst>
                    <a:latin typeface="Century Gothic" panose="020B0502020202020204" pitchFamily="34" charset="0"/>
                  </a:rPr>
                  <a:t> = </a:t>
                </a:r>
                <a:r>
                  <a:rPr lang="en-US" sz="3200" i="1" dirty="0">
                    <a:solidFill>
                      <a:schemeClr val="bg1"/>
                    </a:solidFill>
                    <a:effectLst>
                      <a:outerShdw blurRad="38100" dist="38100" dir="2700000" algn="tl">
                        <a:srgbClr val="000000">
                          <a:alpha val="43137"/>
                        </a:srgbClr>
                      </a:outerShdw>
                    </a:effectLst>
                    <a:latin typeface="Century Gothic" panose="020B0502020202020204" pitchFamily="34" charset="0"/>
                    <a:ea typeface="Cambria Math" panose="02040503050406030204" pitchFamily="18" charset="0"/>
                  </a:rPr>
                  <a:t>V</a:t>
                </a:r>
                <a:endParaRPr lang="sr-Cyrl-RS" sz="3200" i="1" dirty="0">
                  <a:solidFill>
                    <a:schemeClr val="bg1"/>
                  </a:solidFill>
                  <a:effectLst>
                    <a:outerShdw blurRad="38100" dist="38100" dir="2700000" algn="tl">
                      <a:srgbClr val="000000">
                        <a:alpha val="43137"/>
                      </a:srgbClr>
                    </a:outerShdw>
                  </a:effectLst>
                  <a:latin typeface="Century Gothic" panose="020B0502020202020204" pitchFamily="34" charset="0"/>
                  <a:ea typeface="Cambria Math" panose="02040503050406030204" pitchFamily="18" charset="0"/>
                </a:endParaRPr>
              </a:p>
              <a:p>
                <a:endParaRPr lang="sr-Latn-RS" sz="3200" i="1" dirty="0">
                  <a:solidFill>
                    <a:schemeClr val="bg1"/>
                  </a:solidFill>
                  <a:effectLst>
                    <a:outerShdw blurRad="38100" dist="38100" dir="2700000" algn="tl">
                      <a:srgbClr val="000000">
                        <a:alpha val="43137"/>
                      </a:srgbClr>
                    </a:outerShdw>
                  </a:effectLst>
                  <a:latin typeface="Century Gothic" panose="020B0502020202020204" pitchFamily="34"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186AB2F4-4DFB-46F5-915F-B8CFFCF705EA}"/>
                  </a:ext>
                </a:extLst>
              </p:cNvPr>
              <p:cNvSpPr txBox="1">
                <a:spLocks noRot="1" noChangeAspect="1" noMove="1" noResize="1" noEditPoints="1" noAdjustHandles="1" noChangeArrowheads="1" noChangeShapeType="1" noTextEdit="1"/>
              </p:cNvSpPr>
              <p:nvPr/>
            </p:nvSpPr>
            <p:spPr>
              <a:xfrm>
                <a:off x="838200" y="4384468"/>
                <a:ext cx="3150973" cy="1569660"/>
              </a:xfrm>
              <a:prstGeom prst="rect">
                <a:avLst/>
              </a:prstGeom>
              <a:blipFill>
                <a:blip r:embed="rId3"/>
                <a:stretch>
                  <a:fillRect l="-3295" t="-542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897BB79-48F2-4691-B9E5-EFED95B7BACF}"/>
              </a:ext>
            </a:extLst>
          </p:cNvPr>
          <p:cNvSpPr txBox="1"/>
          <p:nvPr/>
        </p:nvSpPr>
        <p:spPr>
          <a:xfrm>
            <a:off x="369279" y="3243820"/>
            <a:ext cx="11759184" cy="1107996"/>
          </a:xfrm>
          <a:prstGeom prst="rect">
            <a:avLst/>
          </a:prstGeom>
          <a:noFill/>
        </p:spPr>
        <p:txBody>
          <a:bodyPr wrap="square" rtlCol="0">
            <a:spAutoFit/>
          </a:bodyPr>
          <a:lstStyle/>
          <a:p>
            <a:r>
              <a:rPr lang="sr-Cyrl-RS" sz="2000" b="1" dirty="0">
                <a:solidFill>
                  <a:schemeClr val="bg1"/>
                </a:solidFill>
                <a:effectLst>
                  <a:outerShdw blurRad="38100" dist="38100" dir="2700000" algn="tl">
                    <a:srgbClr val="000000">
                      <a:alpha val="43137"/>
                    </a:srgbClr>
                  </a:outerShdw>
                </a:effectLst>
                <a:latin typeface="Century Gothic" panose="020B0502020202020204" pitchFamily="34" charset="0"/>
              </a:rPr>
              <a:t>Идеја је:   </a:t>
            </a:r>
            <a:endPar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Cyrl-RS" sz="2300" dirty="0">
                <a:solidFill>
                  <a:schemeClr val="bg1"/>
                </a:solidFill>
                <a:effectLst>
                  <a:outerShdw blurRad="38100" dist="38100" dir="2700000" algn="tl">
                    <a:srgbClr val="000000">
                      <a:alpha val="43137"/>
                    </a:srgbClr>
                  </a:outerShdw>
                </a:effectLst>
                <a:latin typeface="Century Gothic" panose="020B0502020202020204" pitchFamily="34" charset="0"/>
              </a:rPr>
              <a:t>Попунити квадар димензија 2</a:t>
            </a:r>
            <a:r>
              <a:rPr lang="en-US" sz="2300" dirty="0">
                <a:solidFill>
                  <a:schemeClr val="bg1"/>
                </a:solidFill>
                <a:effectLst>
                  <a:outerShdw blurRad="38100" dist="38100" dir="2700000" algn="tl">
                    <a:srgbClr val="000000">
                      <a:alpha val="43137"/>
                    </a:srgbClr>
                  </a:outerShdw>
                </a:effectLst>
                <a:latin typeface="Century Gothic" panose="020B0502020202020204" pitchFamily="34" charset="0"/>
              </a:rPr>
              <a:t>m x </a:t>
            </a:r>
            <a:r>
              <a:rPr lang="sr-Cyrl-RS" sz="2300" dirty="0">
                <a:solidFill>
                  <a:schemeClr val="bg1"/>
                </a:solidFill>
                <a:effectLst>
                  <a:outerShdw blurRad="38100" dist="38100" dir="2700000" algn="tl">
                    <a:srgbClr val="000000">
                      <a:alpha val="43137"/>
                    </a:srgbClr>
                  </a:outerShdw>
                </a:effectLst>
                <a:latin typeface="Century Gothic" panose="020B0502020202020204" pitchFamily="34" charset="0"/>
              </a:rPr>
              <a:t>1</a:t>
            </a:r>
            <a:r>
              <a:rPr lang="en-US" sz="2300" dirty="0">
                <a:solidFill>
                  <a:schemeClr val="bg1"/>
                </a:solidFill>
                <a:effectLst>
                  <a:outerShdw blurRad="38100" dist="38100" dir="2700000" algn="tl">
                    <a:srgbClr val="000000">
                      <a:alpha val="43137"/>
                    </a:srgbClr>
                  </a:outerShdw>
                </a:effectLst>
                <a:latin typeface="Century Gothic" panose="020B0502020202020204" pitchFamily="34" charset="0"/>
              </a:rPr>
              <a:t>m x</a:t>
            </a:r>
            <a:r>
              <a:rPr lang="sr-Cyrl-RS" sz="2300" dirty="0">
                <a:solidFill>
                  <a:schemeClr val="bg1"/>
                </a:solidFill>
                <a:effectLst>
                  <a:outerShdw blurRad="38100" dist="38100" dir="2700000" algn="tl">
                    <a:srgbClr val="000000">
                      <a:alpha val="43137"/>
                    </a:srgbClr>
                  </a:outerShdw>
                </a:effectLst>
                <a:latin typeface="Century Gothic" panose="020B0502020202020204" pitchFamily="34" charset="0"/>
              </a:rPr>
              <a:t> 0,05</a:t>
            </a:r>
            <a:r>
              <a:rPr lang="en-US" sz="2300" dirty="0">
                <a:solidFill>
                  <a:schemeClr val="bg1"/>
                </a:solidFill>
                <a:effectLst>
                  <a:outerShdw blurRad="38100" dist="38100" dir="2700000" algn="tl">
                    <a:srgbClr val="000000">
                      <a:alpha val="43137"/>
                    </a:srgbClr>
                  </a:outerShdw>
                </a:effectLst>
                <a:latin typeface="Century Gothic" panose="020B0502020202020204" pitchFamily="34" charset="0"/>
              </a:rPr>
              <a:t>m</a:t>
            </a:r>
            <a:r>
              <a:rPr lang="sr-Cyrl-RS" sz="2300" dirty="0">
                <a:solidFill>
                  <a:schemeClr val="bg1"/>
                </a:solidFill>
                <a:effectLst>
                  <a:outerShdw blurRad="38100" dist="38100" dir="2700000" algn="tl">
                    <a:srgbClr val="000000">
                      <a:alpha val="43137"/>
                    </a:srgbClr>
                  </a:outerShdw>
                </a:effectLst>
                <a:latin typeface="Century Gothic" panose="020B0502020202020204" pitchFamily="34" charset="0"/>
              </a:rPr>
              <a:t> мањим квадрима димензија </a:t>
            </a:r>
            <a:r>
              <a:rPr lang="sr-Latn-RS" sz="2300" dirty="0">
                <a:solidFill>
                  <a:schemeClr val="bg1"/>
                </a:solidFill>
                <a:effectLst>
                  <a:outerShdw blurRad="38100" dist="38100" dir="2700000" algn="tl">
                    <a:srgbClr val="000000">
                      <a:alpha val="43137"/>
                    </a:srgbClr>
                  </a:outerShdw>
                </a:effectLst>
                <a:latin typeface="Century Gothic" panose="020B0502020202020204" pitchFamily="34" charset="0"/>
              </a:rPr>
              <a:t>10cm </a:t>
            </a:r>
            <a:r>
              <a:rPr lang="en-US" sz="2300" dirty="0">
                <a:solidFill>
                  <a:schemeClr val="bg1"/>
                </a:solidFill>
                <a:effectLst>
                  <a:outerShdw blurRad="38100" dist="38100" dir="2700000" algn="tl">
                    <a:srgbClr val="000000">
                      <a:alpha val="43137"/>
                    </a:srgbClr>
                  </a:outerShdw>
                </a:effectLst>
                <a:latin typeface="Century Gothic" panose="020B0502020202020204" pitchFamily="34" charset="0"/>
              </a:rPr>
              <a:t>x</a:t>
            </a:r>
            <a:r>
              <a:rPr lang="sr-Latn-RS" sz="2300" dirty="0">
                <a:solidFill>
                  <a:schemeClr val="bg1"/>
                </a:solidFill>
                <a:effectLst>
                  <a:outerShdw blurRad="38100" dist="38100" dir="2700000" algn="tl">
                    <a:srgbClr val="000000">
                      <a:alpha val="43137"/>
                    </a:srgbClr>
                  </a:outerShdw>
                </a:effectLst>
                <a:latin typeface="Century Gothic" panose="020B0502020202020204" pitchFamily="34" charset="0"/>
              </a:rPr>
              <a:t> 10cm </a:t>
            </a:r>
            <a:r>
              <a:rPr lang="en-US" sz="2300" dirty="0">
                <a:solidFill>
                  <a:schemeClr val="bg1"/>
                </a:solidFill>
                <a:effectLst>
                  <a:outerShdw blurRad="38100" dist="38100" dir="2700000" algn="tl">
                    <a:srgbClr val="000000">
                      <a:alpha val="43137"/>
                    </a:srgbClr>
                  </a:outerShdw>
                </a:effectLst>
                <a:latin typeface="Century Gothic" panose="020B0502020202020204" pitchFamily="34" charset="0"/>
              </a:rPr>
              <a:t>x</a:t>
            </a:r>
            <a:r>
              <a:rPr lang="sr-Latn-RS" sz="2300" dirty="0">
                <a:solidFill>
                  <a:schemeClr val="bg1"/>
                </a:solidFill>
                <a:effectLst>
                  <a:outerShdw blurRad="38100" dist="38100" dir="2700000" algn="tl">
                    <a:srgbClr val="000000">
                      <a:alpha val="43137"/>
                    </a:srgbClr>
                  </a:outerShdw>
                </a:effectLst>
                <a:latin typeface="Century Gothic" panose="020B0502020202020204" pitchFamily="34" charset="0"/>
              </a:rPr>
              <a:t> 5cm</a:t>
            </a:r>
            <a:r>
              <a:rPr lang="sr-Cyrl-RS" sz="2300" dirty="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en-US" sz="23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0" name="TextBox 9">
            <a:extLst>
              <a:ext uri="{FF2B5EF4-FFF2-40B4-BE49-F238E27FC236}">
                <a16:creationId xmlns:a16="http://schemas.microsoft.com/office/drawing/2014/main" id="{61F9D23A-1DF5-4A5E-983B-ECB577BBD868}"/>
              </a:ext>
            </a:extLst>
          </p:cNvPr>
          <p:cNvSpPr txBox="1"/>
          <p:nvPr/>
        </p:nvSpPr>
        <p:spPr>
          <a:xfrm>
            <a:off x="1228344" y="561006"/>
            <a:ext cx="10021824" cy="646331"/>
          </a:xfrm>
          <a:prstGeom prst="rect">
            <a:avLst/>
          </a:prstGeom>
          <a:noFill/>
        </p:spPr>
        <p:txBody>
          <a:bodyPr wrap="square" rtlCol="0">
            <a:spAutoFit/>
          </a:bodyPr>
          <a:lstStyle/>
          <a:p>
            <a:pPr marL="285750" indent="-285750">
              <a:buFont typeface="Wingdings" panose="05000000000000000000" pitchFamily="2" charset="2"/>
              <a:buChar char="ü"/>
            </a:pPr>
            <a:r>
              <a:rPr lang="sr-Cyrl-RS" dirty="0">
                <a:solidFill>
                  <a:schemeClr val="bg1"/>
                </a:solidFill>
                <a:effectLst>
                  <a:outerShdw blurRad="38100" dist="38100" dir="2700000" algn="tl">
                    <a:srgbClr val="000000">
                      <a:alpha val="43137"/>
                    </a:srgbClr>
                  </a:outerShdw>
                </a:effectLst>
                <a:latin typeface="Century Gothic" panose="020B0502020202020204" pitchFamily="34" charset="0"/>
              </a:rPr>
              <a:t>Добили су задатак да осмисле како би могли  принцип мозаика  да примене у практичном,  свакодневном животу и дошли су на идеју:</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8" name="TextBox 7">
            <a:extLst>
              <a:ext uri="{FF2B5EF4-FFF2-40B4-BE49-F238E27FC236}">
                <a16:creationId xmlns:a16="http://schemas.microsoft.com/office/drawing/2014/main" id="{49D75452-56FE-4246-B04D-F5C5784CF11C}"/>
              </a:ext>
            </a:extLst>
          </p:cNvPr>
          <p:cNvSpPr txBox="1"/>
          <p:nvPr/>
        </p:nvSpPr>
        <p:spPr>
          <a:xfrm>
            <a:off x="838200" y="5696607"/>
            <a:ext cx="8148145" cy="461665"/>
          </a:xfrm>
          <a:prstGeom prst="rect">
            <a:avLst/>
          </a:prstGeom>
          <a:noFill/>
        </p:spPr>
        <p:txBody>
          <a:bodyPr wrap="square" rtlCol="0">
            <a:spAutoFit/>
          </a:bodyPr>
          <a:lstStyle/>
          <a:p>
            <a:r>
              <a:rPr lang="sr-Cyrl-RS" sz="2400" dirty="0">
                <a:solidFill>
                  <a:schemeClr val="bg1"/>
                </a:solidFill>
              </a:rPr>
              <a:t>Моделе соларних панела смо формирали на више начина:</a:t>
            </a:r>
            <a:endParaRPr lang="en-US" sz="2400" dirty="0">
              <a:solidFill>
                <a:schemeClr val="bg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B0BD62D-D325-4584-8507-469BA0392915}"/>
                  </a:ext>
                </a:extLst>
              </p:cNvPr>
              <p:cNvSpPr txBox="1"/>
              <p:nvPr/>
            </p:nvSpPr>
            <p:spPr>
              <a:xfrm>
                <a:off x="4673385" y="4498202"/>
                <a:ext cx="3150973" cy="946991"/>
              </a:xfrm>
              <a:prstGeom prst="rect">
                <a:avLst/>
              </a:prstGeom>
              <a:noFill/>
            </p:spPr>
            <p:txBody>
              <a:bodyPr wrap="square" rtlCol="0">
                <a:spAutoFit/>
              </a:bodyPr>
              <a:lstStyle/>
              <a:p>
                <a:r>
                  <a:rPr lang="en-US" dirty="0">
                    <a:solidFill>
                      <a:schemeClr val="bg1"/>
                    </a:solidFill>
                  </a:rPr>
                  <a:t>V=</a:t>
                </a:r>
                <a:r>
                  <a:rPr lang="en-US" dirty="0" err="1">
                    <a:solidFill>
                      <a:schemeClr val="bg1"/>
                    </a:solidFill>
                  </a:rPr>
                  <a:t>abc</a:t>
                </a:r>
                <a:r>
                  <a:rPr lang="en-US" dirty="0">
                    <a:solidFill>
                      <a:schemeClr val="bg1"/>
                    </a:solidFill>
                  </a:rPr>
                  <a:t>		       P=ab             </a:t>
                </a:r>
              </a:p>
              <a:p>
                <a:r>
                  <a:rPr lang="en-US" dirty="0">
                    <a:solidFill>
                      <a:schemeClr val="bg1"/>
                    </a:solidFill>
                  </a:rPr>
                  <a:t>V=2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x1 x0,05</a:t>
                </a:r>
                <a14:m>
                  <m:oMath xmlns:m="http://schemas.openxmlformats.org/officeDocument/2006/math">
                    <m:sSup>
                      <m:sSupPr>
                        <m:ctrlPr>
                          <a:rPr lang="en-US" i="1" smtClean="0">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3</m:t>
                        </m:r>
                      </m:sup>
                    </m:sSup>
                  </m:oMath>
                </a14:m>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P=</a:t>
                </a:r>
                <a:r>
                  <a:rPr lang="en-US" dirty="0">
                    <a:solidFill>
                      <a:schemeClr val="bg1"/>
                    </a:solidFill>
                  </a:rPr>
                  <a:t> 2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x1 </a:t>
                </a:r>
                <a14:m>
                  <m:oMath xmlns:m="http://schemas.openxmlformats.org/officeDocument/2006/math">
                    <m:sSup>
                      <m:sSup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i="1">
                            <a:solidFill>
                              <a:schemeClr val="bg1"/>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V=0,1 </a:t>
                </a:r>
                <a14:m>
                  <m:oMath xmlns:m="http://schemas.openxmlformats.org/officeDocument/2006/math">
                    <m:sSup>
                      <m:sSup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3</m:t>
                        </m:r>
                      </m:sup>
                    </m:sSup>
                  </m:oMath>
                </a14:m>
                <a:r>
                  <a:rPr lang="en-US" dirty="0">
                    <a:solidFill>
                      <a:schemeClr val="bg1"/>
                    </a:solidFill>
                  </a:rPr>
                  <a:t>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P=</a:t>
                </a:r>
                <a:r>
                  <a:rPr lang="en-US" dirty="0">
                    <a:solidFill>
                      <a:schemeClr val="bg1"/>
                    </a:solidFill>
                  </a:rPr>
                  <a:t> 2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a:t>
                </a:r>
                <a14:m>
                  <m:oMath xmlns:m="http://schemas.openxmlformats.org/officeDocument/2006/math">
                    <m:sSup>
                      <m:sSup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i="1">
                            <a:solidFill>
                              <a:schemeClr val="bg1"/>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chemeClr val="bg1"/>
                  </a:solidFill>
                </a:endParaRPr>
              </a:p>
            </p:txBody>
          </p:sp>
        </mc:Choice>
        <mc:Fallback xmlns="">
          <p:sp>
            <p:nvSpPr>
              <p:cNvPr id="12" name="TextBox 11">
                <a:extLst>
                  <a:ext uri="{FF2B5EF4-FFF2-40B4-BE49-F238E27FC236}">
                    <a16:creationId xmlns:a16="http://schemas.microsoft.com/office/drawing/2014/main" id="{2B0BD62D-D325-4584-8507-469BA0392915}"/>
                  </a:ext>
                </a:extLst>
              </p:cNvPr>
              <p:cNvSpPr txBox="1">
                <a:spLocks noRot="1" noChangeAspect="1" noMove="1" noResize="1" noEditPoints="1" noAdjustHandles="1" noChangeArrowheads="1" noChangeShapeType="1" noTextEdit="1"/>
              </p:cNvSpPr>
              <p:nvPr/>
            </p:nvSpPr>
            <p:spPr>
              <a:xfrm>
                <a:off x="4673385" y="4498202"/>
                <a:ext cx="3150973" cy="946991"/>
              </a:xfrm>
              <a:prstGeom prst="rect">
                <a:avLst/>
              </a:prstGeom>
              <a:blipFill>
                <a:blip r:embed="rId4"/>
                <a:stretch>
                  <a:fillRect l="-1934" t="-3871" r="-9671"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F9D5817-3310-4F84-9944-6E087367168B}"/>
                  </a:ext>
                </a:extLst>
              </p:cNvPr>
              <p:cNvSpPr txBox="1"/>
              <p:nvPr/>
            </p:nvSpPr>
            <p:spPr>
              <a:xfrm>
                <a:off x="7975060" y="4525202"/>
                <a:ext cx="4055665" cy="923330"/>
              </a:xfrm>
              <a:prstGeom prst="rect">
                <a:avLst/>
              </a:prstGeom>
              <a:noFill/>
            </p:spPr>
            <p:txBody>
              <a:bodyPr wrap="square" rtlCol="0">
                <a:spAutoFit/>
              </a:bodyPr>
              <a:lstStyle/>
              <a:p>
                <a:r>
                  <a:rPr lang="en-US" dirty="0">
                    <a:solidFill>
                      <a:schemeClr val="bg1"/>
                    </a:solidFill>
                  </a:rPr>
                  <a:t>V</a:t>
                </a:r>
                <a:r>
                  <a:rPr lang="en-US" sz="900" dirty="0">
                    <a:solidFill>
                      <a:schemeClr val="bg1"/>
                    </a:solidFill>
                  </a:rPr>
                  <a:t>1</a:t>
                </a:r>
                <a:r>
                  <a:rPr lang="en-US" dirty="0">
                    <a:solidFill>
                      <a:schemeClr val="bg1"/>
                    </a:solidFill>
                  </a:rPr>
                  <a:t>=a</a:t>
                </a:r>
                <a:r>
                  <a:rPr lang="en-US" sz="1000" dirty="0">
                    <a:solidFill>
                      <a:schemeClr val="bg1"/>
                    </a:solidFill>
                  </a:rPr>
                  <a:t>1</a:t>
                </a:r>
                <a:r>
                  <a:rPr lang="en-US" dirty="0">
                    <a:solidFill>
                      <a:schemeClr val="bg1"/>
                    </a:solidFill>
                  </a:rPr>
                  <a:t>b</a:t>
                </a:r>
                <a:r>
                  <a:rPr lang="en-US" sz="1000" dirty="0">
                    <a:solidFill>
                      <a:schemeClr val="bg1"/>
                    </a:solidFill>
                  </a:rPr>
                  <a:t>1</a:t>
                </a:r>
                <a:r>
                  <a:rPr lang="en-US" dirty="0">
                    <a:solidFill>
                      <a:schemeClr val="bg1"/>
                    </a:solidFill>
                  </a:rPr>
                  <a:t>c</a:t>
                </a:r>
                <a:r>
                  <a:rPr lang="en-US" sz="1000" dirty="0">
                    <a:solidFill>
                      <a:schemeClr val="bg1"/>
                    </a:solidFill>
                  </a:rPr>
                  <a:t>1                                    </a:t>
                </a:r>
                <a:r>
                  <a:rPr lang="en-US" dirty="0">
                    <a:solidFill>
                      <a:schemeClr val="bg1"/>
                    </a:solidFill>
                  </a:rPr>
                  <a:t>P</a:t>
                </a:r>
                <a:r>
                  <a:rPr lang="en-US" sz="1000" dirty="0">
                    <a:solidFill>
                      <a:schemeClr val="bg1"/>
                    </a:solidFill>
                  </a:rPr>
                  <a:t>1</a:t>
                </a:r>
                <a:r>
                  <a:rPr lang="en-US" dirty="0">
                    <a:solidFill>
                      <a:schemeClr val="bg1"/>
                    </a:solidFill>
                  </a:rPr>
                  <a:t>=a</a:t>
                </a:r>
                <a:r>
                  <a:rPr lang="en-US" sz="1000" dirty="0">
                    <a:solidFill>
                      <a:schemeClr val="bg1"/>
                    </a:solidFill>
                  </a:rPr>
                  <a:t>1</a:t>
                </a:r>
                <a:r>
                  <a:rPr lang="en-US" dirty="0">
                    <a:solidFill>
                      <a:schemeClr val="bg1"/>
                    </a:solidFill>
                  </a:rPr>
                  <a:t>b</a:t>
                </a:r>
                <a:r>
                  <a:rPr lang="en-US" sz="1000" dirty="0">
                    <a:solidFill>
                      <a:schemeClr val="bg1"/>
                    </a:solidFill>
                  </a:rPr>
                  <a:t>1</a:t>
                </a:r>
              </a:p>
              <a:p>
                <a:r>
                  <a:rPr lang="en-US" dirty="0">
                    <a:solidFill>
                      <a:schemeClr val="bg1"/>
                    </a:solidFill>
                  </a:rPr>
                  <a:t>V</a:t>
                </a:r>
                <a:r>
                  <a:rPr lang="en-US" sz="1000" dirty="0">
                    <a:solidFill>
                      <a:schemeClr val="bg1"/>
                    </a:solidFill>
                  </a:rPr>
                  <a:t>1</a:t>
                </a:r>
                <a:r>
                  <a:rPr lang="en-US" dirty="0">
                    <a:solidFill>
                      <a:schemeClr val="bg1"/>
                    </a:solidFill>
                  </a:rPr>
                  <a:t>=0,1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x0,1 x0,05</a:t>
                </a:r>
                <a14:m>
                  <m:oMath xmlns:m="http://schemas.openxmlformats.org/officeDocument/2006/math">
                    <m:sSup>
                      <m:sSupPr>
                        <m:ctrlPr>
                          <a:rPr lang="en-US" i="1" smtClean="0">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3</m:t>
                        </m:r>
                      </m:sup>
                    </m:sSup>
                  </m:oMath>
                </a14:m>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P</a:t>
                </a:r>
                <a:r>
                  <a:rPr lang="en-US" sz="1000" dirty="0">
                    <a:solidFill>
                      <a:schemeClr val="bg1"/>
                    </a:solidFill>
                    <a:effectLst>
                      <a:outerShdw blurRad="38100" dist="38100" dir="2700000" algn="tl">
                        <a:srgbClr val="000000">
                          <a:alpha val="43137"/>
                        </a:srgbClr>
                      </a:outerShdw>
                    </a:effectLst>
                    <a:latin typeface="Century Gothic" panose="020B0502020202020204" pitchFamily="34" charset="0"/>
                  </a:rPr>
                  <a:t>1</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dirty="0">
                    <a:solidFill>
                      <a:schemeClr val="bg1"/>
                    </a:solidFill>
                  </a:rPr>
                  <a:t> 0,1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x0,1 </a:t>
                </a:r>
                <a14:m>
                  <m:oMath xmlns:m="http://schemas.openxmlformats.org/officeDocument/2006/math">
                    <m:sSup>
                      <m:sSup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i="1">
                            <a:solidFill>
                              <a:schemeClr val="bg1"/>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V</a:t>
                </a:r>
                <a:r>
                  <a:rPr lang="en-US" sz="1000" dirty="0">
                    <a:solidFill>
                      <a:schemeClr val="bg1"/>
                    </a:solidFill>
                  </a:rPr>
                  <a:t>1</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=0,0005 </a:t>
                </a:r>
                <a14:m>
                  <m:oMath xmlns:m="http://schemas.openxmlformats.org/officeDocument/2006/math">
                    <m:sSup>
                      <m:sSupPr>
                        <m:ctrlPr>
                          <a:rPr lang="en-US" i="1" smtClean="0">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3</m:t>
                        </m:r>
                      </m:sup>
                    </m:sSup>
                  </m:oMath>
                </a14:m>
                <a:r>
                  <a:rPr lang="en-US" dirty="0">
                    <a:solidFill>
                      <a:schemeClr val="bg1"/>
                    </a:solidFill>
                  </a:rPr>
                  <a:t>              P=0,01</a:t>
                </a:r>
                <a:r>
                  <a:rPr lang="en-US" dirty="0">
                    <a:solidFill>
                      <a:schemeClr val="bg1"/>
                    </a:solidFill>
                    <a:effectLst>
                      <a:outerShdw blurRad="38100" dist="38100" dir="2700000" algn="tl">
                        <a:srgbClr val="000000">
                          <a:alpha val="43137"/>
                        </a:srgbClr>
                      </a:outerShdw>
                    </a:effectLst>
                  </a:rPr>
                  <a:t> </a:t>
                </a:r>
                <a14:m>
                  <m:oMath xmlns:m="http://schemas.openxmlformats.org/officeDocument/2006/math">
                    <m:sSup>
                      <m:sSup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i="1">
                            <a:solidFill>
                              <a:schemeClr val="bg1"/>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chemeClr val="bg1"/>
                  </a:solidFill>
                </a:endParaRPr>
              </a:p>
            </p:txBody>
          </p:sp>
        </mc:Choice>
        <mc:Fallback xmlns="">
          <p:sp>
            <p:nvSpPr>
              <p:cNvPr id="13" name="TextBox 12">
                <a:extLst>
                  <a:ext uri="{FF2B5EF4-FFF2-40B4-BE49-F238E27FC236}">
                    <a16:creationId xmlns:a16="http://schemas.microsoft.com/office/drawing/2014/main" id="{0F9D5817-3310-4F84-9944-6E087367168B}"/>
                  </a:ext>
                </a:extLst>
              </p:cNvPr>
              <p:cNvSpPr txBox="1">
                <a:spLocks noRot="1" noChangeAspect="1" noMove="1" noResize="1" noEditPoints="1" noAdjustHandles="1" noChangeArrowheads="1" noChangeShapeType="1" noTextEdit="1"/>
              </p:cNvSpPr>
              <p:nvPr/>
            </p:nvSpPr>
            <p:spPr>
              <a:xfrm>
                <a:off x="7975060" y="4525202"/>
                <a:ext cx="4055665" cy="923330"/>
              </a:xfrm>
              <a:prstGeom prst="rect">
                <a:avLst/>
              </a:prstGeom>
              <a:blipFill>
                <a:blip r:embed="rId5"/>
                <a:stretch>
                  <a:fillRect l="-1351" t="-3289" b="-12500"/>
                </a:stretch>
              </a:blipFill>
            </p:spPr>
            <p:txBody>
              <a:bodyPr/>
              <a:lstStyle/>
              <a:p>
                <a:r>
                  <a:rPr lang="en-US">
                    <a:noFill/>
                  </a:rPr>
                  <a:t> </a:t>
                </a:r>
              </a:p>
            </p:txBody>
          </p:sp>
        </mc:Fallback>
      </mc:AlternateContent>
    </p:spTree>
    <p:extLst>
      <p:ext uri="{BB962C8B-B14F-4D97-AF65-F5344CB8AC3E}">
        <p14:creationId xmlns:p14="http://schemas.microsoft.com/office/powerpoint/2010/main" val="33848935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Effect transition="in" filter="fade">
                                      <p:cBhvr>
                                        <p:cTn id="3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127AA-9407-411A-9ADC-46B76422E6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86798-BAD0-421C-89A2-154D686626E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9A2C14E-F8F5-4C92-833D-36B3B45C600E}"/>
              </a:ext>
            </a:extLst>
          </p:cNvPr>
          <p:cNvPicPr>
            <a:picLocks noChangeAspect="1"/>
          </p:cNvPicPr>
          <p:nvPr/>
        </p:nvPicPr>
        <p:blipFill>
          <a:blip r:embed="rId2"/>
          <a:stretch>
            <a:fillRect/>
          </a:stretch>
        </p:blipFill>
        <p:spPr>
          <a:xfrm>
            <a:off x="0" y="0"/>
            <a:ext cx="12192000" cy="6857999"/>
          </a:xfrm>
          <a:prstGeom prst="rect">
            <a:avLst/>
          </a:prstGeom>
        </p:spPr>
      </p:pic>
      <p:sp>
        <p:nvSpPr>
          <p:cNvPr id="5" name="TextBox 4">
            <a:extLst>
              <a:ext uri="{FF2B5EF4-FFF2-40B4-BE49-F238E27FC236}">
                <a16:creationId xmlns:a16="http://schemas.microsoft.com/office/drawing/2014/main" id="{A6BE0353-EB8F-421A-A53C-BECEFE4A53C8}"/>
              </a:ext>
            </a:extLst>
          </p:cNvPr>
          <p:cNvSpPr txBox="1"/>
          <p:nvPr/>
        </p:nvSpPr>
        <p:spPr>
          <a:xfrm>
            <a:off x="1047308" y="439032"/>
            <a:ext cx="1009738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Cyrl-RS" sz="2500" dirty="0">
                <a:solidFill>
                  <a:schemeClr val="bg1"/>
                </a:solidFill>
                <a:latin typeface="Consolas"/>
              </a:rPr>
              <a:t>Сазнали смо…</a:t>
            </a:r>
            <a:endParaRPr lang="en-US" sz="2500" dirty="0">
              <a:solidFill>
                <a:schemeClr val="bg1"/>
              </a:solidFill>
              <a:latin typeface="Consolas"/>
            </a:endParaRPr>
          </a:p>
          <a:p>
            <a:r>
              <a:rPr lang="sr" sz="2500" dirty="0">
                <a:solidFill>
                  <a:schemeClr val="bg1"/>
                </a:solidFill>
                <a:latin typeface="Consolas"/>
              </a:rPr>
              <a:t>Теоретски прорачун граница ефикасности за соларне ћелије</a:t>
            </a:r>
            <a:endParaRPr lang="en-US" sz="2500" dirty="0">
              <a:solidFill>
                <a:schemeClr val="bg1"/>
              </a:solidFill>
            </a:endParaRPr>
          </a:p>
        </p:txBody>
      </p:sp>
      <p:sp>
        <p:nvSpPr>
          <p:cNvPr id="6" name="TextBox 5">
            <a:extLst>
              <a:ext uri="{FF2B5EF4-FFF2-40B4-BE49-F238E27FC236}">
                <a16:creationId xmlns:a16="http://schemas.microsoft.com/office/drawing/2014/main" id="{12888CC6-BD58-49DB-B4B0-905320A404E0}"/>
              </a:ext>
            </a:extLst>
          </p:cNvPr>
          <p:cNvSpPr txBox="1"/>
          <p:nvPr/>
        </p:nvSpPr>
        <p:spPr>
          <a:xfrm>
            <a:off x="729438" y="1048414"/>
            <a:ext cx="1060243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sr-Cyrl-RS" dirty="0">
              <a:solidFill>
                <a:schemeClr val="bg1"/>
              </a:solidFill>
              <a:latin typeface="Consolas"/>
            </a:endParaRPr>
          </a:p>
          <a:p>
            <a:r>
              <a:rPr lang="sr" dirty="0">
                <a:solidFill>
                  <a:schemeClr val="bg1"/>
                </a:solidFill>
                <a:latin typeface="Consolas"/>
              </a:rPr>
              <a:t>Последњих година интензивно се ради на истраживању развоја соларних ћелија високе ефикасности ослањајући се на нове материјале и структуре. Све је то довело до континуираног рекорда највећих достигнутих ефикасности користећи различите технологије. Будући да су развијени први фотонапонски уређаји, најзаступљенија је брига за све врсте губитака ефикасности који спречавају достизање физичких граница. Да би се превазишла та препрека, спроведене су темељне истраге ради контроле њиховог порекла у циљу утврђивања потенцијалних предности у погледу ефикасности. Бројни термодинамички приступи коришћени су за израчунавање границе ефикасности соларних ћелија, почевши од идеалног Царнотовог мотора до најновијег детаљног баланса са побољшаним приступом.</a:t>
            </a:r>
            <a:endParaRPr lang="en-US" dirty="0">
              <a:solidFill>
                <a:schemeClr val="bg1"/>
              </a:solidFill>
              <a:latin typeface="Calibri" panose="020F0502020204030204"/>
              <a:cs typeface="Calibri" panose="020F0502020204030204"/>
            </a:endParaRPr>
          </a:p>
          <a:p>
            <a:r>
              <a:rPr lang="sr" dirty="0">
                <a:solidFill>
                  <a:schemeClr val="bg1"/>
                </a:solidFill>
                <a:latin typeface="Consolas"/>
              </a:rPr>
              <a:t>Циљ је да се представи преглед техника које се користе за израчунавање ограничења ефикасности претвор</a:t>
            </a:r>
            <a:r>
              <a:rPr lang="sr-Cyrl-RS" dirty="0" err="1">
                <a:solidFill>
                  <a:schemeClr val="bg1"/>
                </a:solidFill>
                <a:latin typeface="Consolas"/>
              </a:rPr>
              <a:t>ив</a:t>
            </a:r>
            <a:r>
              <a:rPr lang="sr" dirty="0">
                <a:solidFill>
                  <a:schemeClr val="bg1"/>
                </a:solidFill>
                <a:latin typeface="Consolas"/>
              </a:rPr>
              <a:t>е енергије за соларне ћелије, уз детаљан прорачун користећи бројне нумеричке технике. Студија се састоји од анализе унутрашњих губитака соларне ћелије. Неколико теоријских приступа је коришћено да би се добила термодинамичка граница за претв</a:t>
            </a:r>
            <a:r>
              <a:rPr lang="sr-Cyrl-RS" dirty="0" err="1">
                <a:solidFill>
                  <a:schemeClr val="bg1"/>
                </a:solidFill>
                <a:latin typeface="Consolas"/>
              </a:rPr>
              <a:t>арање</a:t>
            </a:r>
            <a:r>
              <a:rPr lang="sr-Cyrl-RS" dirty="0">
                <a:solidFill>
                  <a:schemeClr val="bg1"/>
                </a:solidFill>
                <a:latin typeface="Consolas"/>
              </a:rPr>
              <a:t> </a:t>
            </a:r>
            <a:r>
              <a:rPr lang="sr" dirty="0">
                <a:solidFill>
                  <a:schemeClr val="bg1"/>
                </a:solidFill>
                <a:latin typeface="Consolas"/>
              </a:rPr>
              <a:t>у енергије. </a:t>
            </a:r>
            <a:endParaRPr lang="sr-Cyrl-RS" dirty="0">
              <a:solidFill>
                <a:schemeClr val="bg1"/>
              </a:solidFill>
              <a:latin typeface="Consolas"/>
            </a:endParaRPr>
          </a:p>
          <a:p>
            <a:r>
              <a:rPr lang="sr" dirty="0">
                <a:solidFill>
                  <a:schemeClr val="bg1"/>
                </a:solidFill>
                <a:latin typeface="Consolas"/>
              </a:rPr>
              <a:t>За представљање реалније слике соларне ћелије потребно је узети у обзир три друга основна фактора, наиме; фактор гледања сунца који се види из положаја соларне ћелије, позадинско зрачење које би могло бити представљено као црно тело при собној температури и губици због рекомбинације, зрачења и нерадијације</a:t>
            </a:r>
            <a:endParaRPr lang="sr" dirty="0">
              <a:solidFill>
                <a:schemeClr val="bg1"/>
              </a:solidFill>
            </a:endParaRPr>
          </a:p>
        </p:txBody>
      </p:sp>
    </p:spTree>
    <p:extLst>
      <p:ext uri="{BB962C8B-B14F-4D97-AF65-F5344CB8AC3E}">
        <p14:creationId xmlns:p14="http://schemas.microsoft.com/office/powerpoint/2010/main" val="269967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1000"/>
                                        <p:tgtEl>
                                          <p:spTgt spid="6">
                                            <p:txEl>
                                              <p:pRg st="2" end="2"/>
                                            </p:txEl>
                                          </p:spTgt>
                                        </p:tgtEl>
                                      </p:cBhvr>
                                    </p:animEffect>
                                    <p:anim calcmode="lin" valueType="num">
                                      <p:cBhvr>
                                        <p:cTn id="1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1000"/>
                                        <p:tgtEl>
                                          <p:spTgt spid="6">
                                            <p:txEl>
                                              <p:pRg st="3" end="3"/>
                                            </p:txEl>
                                          </p:spTgt>
                                        </p:tgtEl>
                                      </p:cBhvr>
                                    </p:animEffect>
                                    <p:anim calcmode="lin" valueType="num">
                                      <p:cBhvr>
                                        <p:cTn id="2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0803-5C67-40C4-A599-3C4F6EA7300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7E3898D-1E3C-4B9C-82B6-AD89C26260CA}"/>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a16="http://schemas.microsoft.com/office/drawing/2014/main" id="{D8C1E392-30C1-415D-A609-9EF2215FCC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01A4411-8B96-4736-8D99-8D399229A522}"/>
              </a:ext>
            </a:extLst>
          </p:cNvPr>
          <p:cNvSpPr txBox="1"/>
          <p:nvPr/>
        </p:nvSpPr>
        <p:spPr>
          <a:xfrm>
            <a:off x="1371650" y="891660"/>
            <a:ext cx="104236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D0D95C3-F73F-4BCC-9334-7A1977E43195}"/>
                  </a:ext>
                </a:extLst>
              </p:cNvPr>
              <p:cNvSpPr txBox="1"/>
              <p:nvPr/>
            </p:nvSpPr>
            <p:spPr>
              <a:xfrm>
                <a:off x="354555" y="260011"/>
                <a:ext cx="3423547" cy="16321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sr-Cyrl-RS" dirty="0">
                  <a:latin typeface="Consolas"/>
                </a:endParaRPr>
              </a:p>
              <a:p>
                <a:r>
                  <a:rPr lang="sr" dirty="0">
                    <a:solidFill>
                      <a:schemeClr val="bg1"/>
                    </a:solidFill>
                    <a:latin typeface="Consolas"/>
                  </a:rPr>
                  <a:t>За реверзибилни мотор је </a:t>
                </a:r>
                <a:endParaRPr lang="sr-Cyrl-RS" dirty="0">
                  <a:solidFill>
                    <a:schemeClr val="bg1"/>
                  </a:solidFill>
                  <a:latin typeface="Consolas"/>
                </a:endParaRPr>
              </a:p>
              <a:p>
                <a:r>
                  <a:rPr lang="sr" dirty="0">
                    <a:solidFill>
                      <a:schemeClr val="bg1"/>
                    </a:solidFill>
                    <a:latin typeface="Consolas"/>
                  </a:rPr>
                  <a:t>сачувана укупна ентропија</a:t>
                </a:r>
                <a:endParaRPr lang="sr-Cyrl-RS" dirty="0">
                  <a:solidFill>
                    <a:schemeClr val="bg1"/>
                  </a:solidFill>
                  <a:latin typeface="Consolas"/>
                </a:endParaRPr>
              </a:p>
              <a:p>
                <a:r>
                  <a:rPr lang="sr" dirty="0">
                    <a:solidFill>
                      <a:schemeClr val="bg1"/>
                    </a:solidFill>
                    <a:latin typeface="Consolas"/>
                  </a:rPr>
                  <a:t>S = S1 − S2 = 0, онда:</a:t>
                </a:r>
              </a:p>
              <a:p>
                <a14:m>
                  <m:oMath xmlns:m="http://schemas.openxmlformats.org/officeDocument/2006/math">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sr-Cyrl-RS" i="1">
                                <a:solidFill>
                                  <a:schemeClr val="bg1"/>
                                </a:solidFill>
                                <a:latin typeface="Cambria Math" panose="02040503050406030204" pitchFamily="18" charset="0"/>
                              </a:rPr>
                              <m:t>Т</m:t>
                            </m:r>
                          </m:e>
                          <m:sub>
                            <m:r>
                              <a:rPr lang="sr-Cyrl-RS" i="1">
                                <a:solidFill>
                                  <a:schemeClr val="bg1"/>
                                </a:solidFill>
                                <a:latin typeface="Cambria Math" panose="02040503050406030204" pitchFamily="18" charset="0"/>
                              </a:rPr>
                              <m:t>1</m:t>
                            </m:r>
                          </m:sub>
                        </m:sSub>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𝑄</m:t>
                            </m:r>
                          </m:e>
                          <m:sub>
                            <m:r>
                              <a:rPr lang="sr-Cyrl-RS" i="1">
                                <a:solidFill>
                                  <a:schemeClr val="bg1"/>
                                </a:solidFill>
                                <a:latin typeface="Cambria Math" panose="02040503050406030204" pitchFamily="18" charset="0"/>
                              </a:rPr>
                              <m:t>1</m:t>
                            </m:r>
                          </m:sub>
                        </m:sSub>
                      </m:den>
                    </m:f>
                  </m:oMath>
                </a14:m>
                <a:r>
                  <a:rPr lang="sr-Latn-RS" dirty="0">
                    <a:solidFill>
                      <a:schemeClr val="bg1"/>
                    </a:solidFill>
                  </a:rPr>
                  <a:t> -</a:t>
                </a:r>
                <a:r>
                  <a:rPr lang="en-US" dirty="0">
                    <a:solidFill>
                      <a:schemeClr val="bg1"/>
                    </a:solidFill>
                  </a:rPr>
                  <a:t> </a:t>
                </a:r>
                <a14:m>
                  <m:oMath xmlns:m="http://schemas.openxmlformats.org/officeDocument/2006/math">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sr-Cyrl-RS" i="1">
                                <a:solidFill>
                                  <a:schemeClr val="bg1"/>
                                </a:solidFill>
                                <a:latin typeface="Cambria Math" panose="02040503050406030204" pitchFamily="18" charset="0"/>
                              </a:rPr>
                              <m:t>Т</m:t>
                            </m:r>
                          </m:e>
                          <m:sub>
                            <m:r>
                              <a:rPr lang="en-US" i="1">
                                <a:solidFill>
                                  <a:schemeClr val="bg1"/>
                                </a:solidFill>
                                <a:latin typeface="Cambria Math" panose="02040503050406030204" pitchFamily="18" charset="0"/>
                              </a:rPr>
                              <m:t>2</m:t>
                            </m:r>
                          </m:sub>
                        </m:sSub>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𝑄</m:t>
                            </m:r>
                          </m:e>
                          <m:sub>
                            <m:r>
                              <a:rPr lang="en-US" i="1">
                                <a:solidFill>
                                  <a:schemeClr val="bg1"/>
                                </a:solidFill>
                                <a:latin typeface="Cambria Math" panose="02040503050406030204" pitchFamily="18" charset="0"/>
                              </a:rPr>
                              <m:t>2</m:t>
                            </m:r>
                          </m:sub>
                        </m:sSub>
                      </m:den>
                    </m:f>
                  </m:oMath>
                </a14:m>
                <a:r>
                  <a:rPr lang="en-US" dirty="0">
                    <a:solidFill>
                      <a:schemeClr val="bg1"/>
                    </a:solidFill>
                  </a:rPr>
                  <a:t> =0</a:t>
                </a:r>
                <a:endParaRPr lang="en-US" dirty="0">
                  <a:solidFill>
                    <a:schemeClr val="bg1"/>
                  </a:solidFill>
                  <a:cs typeface="Calibri"/>
                </a:endParaRPr>
              </a:p>
            </p:txBody>
          </p:sp>
        </mc:Choice>
        <mc:Fallback>
          <p:sp>
            <p:nvSpPr>
              <p:cNvPr id="12" name="TextBox 11">
                <a:extLst>
                  <a:ext uri="{FF2B5EF4-FFF2-40B4-BE49-F238E27FC236}">
                    <a16:creationId xmlns:a16="http://schemas.microsoft.com/office/drawing/2014/main" id="{CD0D95C3-F73F-4BCC-9334-7A1977E43195}"/>
                  </a:ext>
                </a:extLst>
              </p:cNvPr>
              <p:cNvSpPr txBox="1">
                <a:spLocks noRot="1" noChangeAspect="1" noMove="1" noResize="1" noEditPoints="1" noAdjustHandles="1" noChangeArrowheads="1" noChangeShapeType="1" noTextEdit="1"/>
              </p:cNvSpPr>
              <p:nvPr/>
            </p:nvSpPr>
            <p:spPr>
              <a:xfrm>
                <a:off x="354555" y="260011"/>
                <a:ext cx="3423547" cy="1632113"/>
              </a:xfrm>
              <a:prstGeom prst="rect">
                <a:avLst/>
              </a:prstGeom>
              <a:blipFill>
                <a:blip r:embed="rId3"/>
                <a:stretch>
                  <a:fillRect l="-1423" b="-7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03A371E-86CF-4B14-93E5-E98F0DE23B3F}"/>
                  </a:ext>
                </a:extLst>
              </p:cNvPr>
              <p:cNvSpPr txBox="1"/>
              <p:nvPr/>
            </p:nvSpPr>
            <p:spPr>
              <a:xfrm>
                <a:off x="325750" y="2236242"/>
                <a:ext cx="5855920" cy="1073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 dirty="0">
                    <a:solidFill>
                      <a:schemeClr val="bg1"/>
                    </a:solidFill>
                    <a:latin typeface="Consolas"/>
                  </a:rPr>
                  <a:t>Отуда Царнотова ефикасност може </a:t>
                </a:r>
              </a:p>
              <a:p>
                <a:r>
                  <a:rPr lang="sr" dirty="0">
                    <a:solidFill>
                      <a:schemeClr val="bg1"/>
                    </a:solidFill>
                    <a:latin typeface="Consolas"/>
                  </a:rPr>
                  <a:t>бити представљена са:</a:t>
                </a:r>
                <a:r>
                  <a:rPr lang="el-GR" dirty="0">
                    <a:solidFill>
                      <a:schemeClr val="bg1"/>
                    </a:solidFill>
                    <a:ea typeface="+mn-lt"/>
                    <a:cs typeface="+mn-lt"/>
                  </a:rPr>
                  <a:t> </a:t>
                </a:r>
                <a:r>
                  <a:rPr lang="sr-Latn-RS" dirty="0">
                    <a:solidFill>
                      <a:schemeClr val="bg1"/>
                    </a:solidFill>
                    <a:ea typeface="+mn-lt"/>
                    <a:cs typeface="+mn-lt"/>
                  </a:rPr>
                  <a:t>                           </a:t>
                </a:r>
                <a14:m>
                  <m:oMath xmlns:m="http://schemas.openxmlformats.org/officeDocument/2006/math">
                    <m:r>
                      <m:rPr>
                        <m:sty m:val="p"/>
                      </m:rPr>
                      <a:rPr lang="el-GR" i="1" dirty="0">
                        <a:solidFill>
                          <a:schemeClr val="bg1"/>
                        </a:solidFill>
                        <a:latin typeface="Cambria Math" panose="02040503050406030204" pitchFamily="18" charset="0"/>
                        <a:ea typeface="+mn-lt"/>
                        <a:cs typeface="+mn-lt"/>
                      </a:rPr>
                      <m:t>η</m:t>
                    </m:r>
                    <m:r>
                      <m:rPr>
                        <m:sty m:val="p"/>
                      </m:rPr>
                      <a:rPr lang="en-US" i="1" dirty="0">
                        <a:solidFill>
                          <a:schemeClr val="bg1"/>
                        </a:solidFill>
                        <a:latin typeface="Cambria Math" panose="02040503050406030204" pitchFamily="18" charset="0"/>
                        <a:ea typeface="+mn-lt"/>
                        <a:cs typeface="+mn-lt"/>
                      </a:rPr>
                      <m:t>c</m:t>
                    </m:r>
                  </m:oMath>
                </a14:m>
                <a:r>
                  <a:rPr lang="sr-Latn-RS" dirty="0">
                    <a:solidFill>
                      <a:schemeClr val="bg1"/>
                    </a:solidFill>
                  </a:rPr>
                  <a:t> =1-</a:t>
                </a:r>
                <a:r>
                  <a:rPr lang="el-GR" dirty="0">
                    <a:solidFill>
                      <a:schemeClr val="bg1"/>
                    </a:solidFill>
                    <a:ea typeface="+mn-lt"/>
                    <a:cs typeface="+mn-lt"/>
                  </a:rPr>
                  <a:t> </a:t>
                </a:r>
                <a14:m>
                  <m:oMath xmlns:m="http://schemas.openxmlformats.org/officeDocument/2006/math">
                    <m:f>
                      <m:fPr>
                        <m:ctrlPr>
                          <a:rPr lang="el-GR" i="1" dirty="0">
                            <a:solidFill>
                              <a:schemeClr val="bg1"/>
                            </a:solidFill>
                            <a:latin typeface="Cambria Math" panose="02040503050406030204" pitchFamily="18" charset="0"/>
                            <a:ea typeface="+mn-lt"/>
                            <a:cs typeface="+mn-lt"/>
                          </a:rPr>
                        </m:ctrlPr>
                      </m:fPr>
                      <m:num>
                        <m:sSub>
                          <m:sSubPr>
                            <m:ctrlPr>
                              <a:rPr lang="el-GR" i="1" dirty="0">
                                <a:solidFill>
                                  <a:schemeClr val="bg1"/>
                                </a:solidFill>
                                <a:latin typeface="Cambria Math" panose="02040503050406030204" pitchFamily="18" charset="0"/>
                                <a:ea typeface="+mn-lt"/>
                                <a:cs typeface="+mn-lt"/>
                              </a:rPr>
                            </m:ctrlPr>
                          </m:sSubPr>
                          <m:e>
                            <m:r>
                              <a:rPr lang="sr-Latn-RS" i="1" dirty="0">
                                <a:solidFill>
                                  <a:schemeClr val="bg1"/>
                                </a:solidFill>
                                <a:latin typeface="Cambria Math" panose="02040503050406030204" pitchFamily="18" charset="0"/>
                                <a:ea typeface="+mn-lt"/>
                                <a:cs typeface="+mn-lt"/>
                              </a:rPr>
                              <m:t>𝑇</m:t>
                            </m:r>
                          </m:e>
                          <m:sub>
                            <m:r>
                              <a:rPr lang="sr-Latn-RS" i="1" dirty="0">
                                <a:solidFill>
                                  <a:schemeClr val="bg1"/>
                                </a:solidFill>
                                <a:latin typeface="Cambria Math" panose="02040503050406030204" pitchFamily="18" charset="0"/>
                                <a:ea typeface="+mn-lt"/>
                                <a:cs typeface="+mn-lt"/>
                              </a:rPr>
                              <m:t>𝑎</m:t>
                            </m:r>
                          </m:sub>
                        </m:sSub>
                      </m:num>
                      <m:den>
                        <m:sSub>
                          <m:sSubPr>
                            <m:ctrlPr>
                              <a:rPr lang="el-GR" i="1" dirty="0">
                                <a:solidFill>
                                  <a:schemeClr val="bg1"/>
                                </a:solidFill>
                                <a:latin typeface="Cambria Math" panose="02040503050406030204" pitchFamily="18" charset="0"/>
                                <a:ea typeface="+mn-lt"/>
                                <a:cs typeface="+mn-lt"/>
                              </a:rPr>
                            </m:ctrlPr>
                          </m:sSubPr>
                          <m:e>
                            <m:r>
                              <a:rPr lang="sr-Latn-RS" i="1" dirty="0">
                                <a:solidFill>
                                  <a:schemeClr val="bg1"/>
                                </a:solidFill>
                                <a:latin typeface="Cambria Math" panose="02040503050406030204" pitchFamily="18" charset="0"/>
                                <a:ea typeface="+mn-lt"/>
                                <a:cs typeface="+mn-lt"/>
                              </a:rPr>
                              <m:t>𝑇</m:t>
                            </m:r>
                          </m:e>
                          <m:sub>
                            <m:r>
                              <a:rPr lang="sr-Latn-RS" i="1" dirty="0">
                                <a:solidFill>
                                  <a:schemeClr val="bg1"/>
                                </a:solidFill>
                                <a:latin typeface="Cambria Math" panose="02040503050406030204" pitchFamily="18" charset="0"/>
                                <a:ea typeface="+mn-lt"/>
                                <a:cs typeface="+mn-lt"/>
                              </a:rPr>
                              <m:t>𝑠</m:t>
                            </m:r>
                          </m:sub>
                        </m:sSub>
                      </m:den>
                    </m:f>
                  </m:oMath>
                </a14:m>
                <a:endParaRPr lang="en-US" dirty="0">
                  <a:solidFill>
                    <a:schemeClr val="bg1"/>
                  </a:solidFill>
                </a:endParaRPr>
              </a:p>
              <a:p>
                <a:pPr algn="l"/>
                <a:endParaRPr lang="en-US" dirty="0">
                  <a:cs typeface="Calibri"/>
                </a:endParaRPr>
              </a:p>
            </p:txBody>
          </p:sp>
        </mc:Choice>
        <mc:Fallback>
          <p:sp>
            <p:nvSpPr>
              <p:cNvPr id="20" name="TextBox 19">
                <a:extLst>
                  <a:ext uri="{FF2B5EF4-FFF2-40B4-BE49-F238E27FC236}">
                    <a16:creationId xmlns:a16="http://schemas.microsoft.com/office/drawing/2014/main" id="{803A371E-86CF-4B14-93E5-E98F0DE23B3F}"/>
                  </a:ext>
                </a:extLst>
              </p:cNvPr>
              <p:cNvSpPr txBox="1">
                <a:spLocks noRot="1" noChangeAspect="1" noMove="1" noResize="1" noEditPoints="1" noAdjustHandles="1" noChangeArrowheads="1" noChangeShapeType="1" noTextEdit="1"/>
              </p:cNvSpPr>
              <p:nvPr/>
            </p:nvSpPr>
            <p:spPr>
              <a:xfrm>
                <a:off x="325750" y="2236242"/>
                <a:ext cx="5855920" cy="1073884"/>
              </a:xfrm>
              <a:prstGeom prst="rect">
                <a:avLst/>
              </a:prstGeom>
              <a:blipFill>
                <a:blip r:embed="rId4"/>
                <a:stretch>
                  <a:fillRect l="-832" t="-3409"/>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78BD7E7-4FA3-498F-BE8F-B18DD22FE4D6}"/>
              </a:ext>
            </a:extLst>
          </p:cNvPr>
          <p:cNvSpPr txBox="1"/>
          <p:nvPr/>
        </p:nvSpPr>
        <p:spPr>
          <a:xfrm>
            <a:off x="444612" y="4384315"/>
            <a:ext cx="1106317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 dirty="0">
                <a:solidFill>
                  <a:schemeClr val="bg1"/>
                </a:solidFill>
                <a:latin typeface="Consolas"/>
              </a:rPr>
              <a:t>Oва ефикасност једноставно зависи од односа температуре претварача, која је једнака температури околног хладњака и температуре сунца. Ова ефикасност је максимална (ηc = 1) ако је температура претварача 0 К и соларна енергија се потпуно претвара у електрични рад, док је ηc = 0 ако је температура претварача идентична оној на сунцу Т</a:t>
            </a:r>
            <a:r>
              <a:rPr lang="sr" sz="1200" dirty="0">
                <a:solidFill>
                  <a:schemeClr val="bg1"/>
                </a:solidFill>
                <a:latin typeface="Consolas"/>
              </a:rPr>
              <a:t>s</a:t>
            </a:r>
            <a:r>
              <a:rPr lang="sr" dirty="0">
                <a:solidFill>
                  <a:schemeClr val="bg1"/>
                </a:solidFill>
                <a:latin typeface="Consolas"/>
              </a:rPr>
              <a:t>, систем је у топлотној равнотежи, нема размене енергије. Ако је сунце на температури од 6000К, а температура околине 300К, ефикасност Царнота је 95%, ова вредност представља горњу границу за све соларне претвараче.</a:t>
            </a:r>
            <a:endParaRPr lang="en-US" dirty="0">
              <a:solidFill>
                <a:schemeClr val="bg1"/>
              </a:solidFill>
            </a:endParaRPr>
          </a:p>
        </p:txBody>
      </p:sp>
      <p:pic>
        <p:nvPicPr>
          <p:cNvPr id="28" name="Picture 2" descr="A close up of a clock&#10;&#10;Description generated with high confidence">
            <a:extLst>
              <a:ext uri="{FF2B5EF4-FFF2-40B4-BE49-F238E27FC236}">
                <a16:creationId xmlns:a16="http://schemas.microsoft.com/office/drawing/2014/main" id="{7E589B66-61E8-40BE-89E5-EB8DAC212371}"/>
              </a:ext>
            </a:extLst>
          </p:cNvPr>
          <p:cNvPicPr>
            <a:picLocks noChangeAspect="1"/>
          </p:cNvPicPr>
          <p:nvPr/>
        </p:nvPicPr>
        <p:blipFill>
          <a:blip r:embed="rId5"/>
          <a:stretch>
            <a:fillRect/>
          </a:stretch>
        </p:blipFill>
        <p:spPr>
          <a:xfrm>
            <a:off x="6689536" y="61359"/>
            <a:ext cx="3448727" cy="33132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a:extLst>
              <a:ext uri="{FF2B5EF4-FFF2-40B4-BE49-F238E27FC236}">
                <a16:creationId xmlns:a16="http://schemas.microsoft.com/office/drawing/2014/main" id="{A092E341-2FC0-49F5-9EC2-99AC13A08C7A}"/>
              </a:ext>
            </a:extLst>
          </p:cNvPr>
          <p:cNvSpPr txBox="1"/>
          <p:nvPr/>
        </p:nvSpPr>
        <p:spPr>
          <a:xfrm>
            <a:off x="6418234" y="3551717"/>
            <a:ext cx="5026321" cy="646331"/>
          </a:xfrm>
          <a:prstGeom prst="rect">
            <a:avLst/>
          </a:prstGeom>
          <a:noFill/>
        </p:spPr>
        <p:txBody>
          <a:bodyPr wrap="square" rtlCol="0">
            <a:spAutoFit/>
          </a:bodyPr>
          <a:lstStyle/>
          <a:p>
            <a:r>
              <a:rPr lang="sr" dirty="0">
                <a:solidFill>
                  <a:schemeClr val="bg1"/>
                </a:solidFill>
                <a:latin typeface="Consolas"/>
              </a:rPr>
              <a:t>Шематски дијаграм соларног претварача представљен као идеалан Царнотов мотор</a:t>
            </a:r>
            <a:endParaRPr lang="en-US" dirty="0">
              <a:solidFill>
                <a:schemeClr val="bg1"/>
              </a:solidFill>
            </a:endParaRPr>
          </a:p>
        </p:txBody>
      </p:sp>
    </p:spTree>
    <p:extLst>
      <p:ext uri="{BB962C8B-B14F-4D97-AF65-F5344CB8AC3E}">
        <p14:creationId xmlns:p14="http://schemas.microsoft.com/office/powerpoint/2010/main" val="7813389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20" grpId="0"/>
      <p:bldP spid="25" grpId="0"/>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1725</TotalTime>
  <Words>2037</Words>
  <Application>Microsoft Office PowerPoint</Application>
  <PresentationFormat>Widescreen</PresentationFormat>
  <Paragraphs>180</Paragraphs>
  <Slides>19</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 Narrow</vt:lpstr>
      <vt:lpstr>Calibri</vt:lpstr>
      <vt:lpstr>Cambria Math</vt:lpstr>
      <vt:lpstr>Century Gothic</vt:lpstr>
      <vt:lpstr>Consolas</vt:lpstr>
      <vt:lpstr>Wingdings</vt:lpstr>
      <vt:lpstr>Wingdings 3</vt:lpstr>
      <vt:lpstr>Slice</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ž</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Dušan Đorđević</dc:creator>
  <cp:lastModifiedBy>Nena</cp:lastModifiedBy>
  <cp:revision>137</cp:revision>
  <dcterms:created xsi:type="dcterms:W3CDTF">2020-02-27T21:32:33Z</dcterms:created>
  <dcterms:modified xsi:type="dcterms:W3CDTF">2020-06-14T11:00:34Z</dcterms:modified>
</cp:coreProperties>
</file>